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Bookman Old Style" panose="020506040505050202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Geo" panose="020B0604020202020204"/>
      <p:regular r:id="rId28"/>
      <p:italic r:id="rId29"/>
    </p:embeddedFont>
    <p:embeddedFont>
      <p:font typeface="Roboto" panose="02000000000000000000" pitchFamily="2" charset="0"/>
      <p:regular r:id="rId30"/>
      <p:bold r:id="rId31"/>
      <p:italic r:id="rId32"/>
      <p:boldItalic r:id="rId33"/>
    </p:embeddedFont>
    <p:embeddedFont>
      <p:font typeface="Roboto Condensed" panose="02000000000000000000" pitchFamily="2" charset="0"/>
      <p:regular r:id="rId34"/>
      <p:bold r:id="rId35"/>
      <p:italic r:id="rId36"/>
      <p:boldItalic r:id="rId37"/>
    </p:embeddedFont>
    <p:embeddedFont>
      <p:font typeface="Rockwell" panose="02060603020205020403"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JCBtqDYRHrhx35SLJOsPIr2TA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9"/>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4" name="Google Shape;14;p1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917227" y="609600"/>
            <a:ext cx="5929773"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a:spLocks noGrp="1"/>
          </p:cNvSpPr>
          <p:nvPr>
            <p:ph type="pic" idx="2"/>
          </p:nvPr>
        </p:nvSpPr>
        <p:spPr>
          <a:xfrm>
            <a:off x="7424804" y="758881"/>
            <a:ext cx="3255356" cy="4883038"/>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70" name="Google Shape;70;p28"/>
          <p:cNvSpPr txBox="1">
            <a:spLocks noGrp="1"/>
          </p:cNvSpPr>
          <p:nvPr>
            <p:ph type="body" idx="1"/>
          </p:nvPr>
        </p:nvSpPr>
        <p:spPr>
          <a:xfrm>
            <a:off x="913794" y="2971800"/>
            <a:ext cx="5934950"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1" name="Google Shape;71;p2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913806" y="4289372"/>
            <a:ext cx="10367564" cy="81935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a:spLocks noGrp="1"/>
          </p:cNvSpPr>
          <p:nvPr>
            <p:ph type="pic" idx="2"/>
          </p:nvPr>
        </p:nvSpPr>
        <p:spPr>
          <a:xfrm>
            <a:off x="913806" y="621321"/>
            <a:ext cx="10367564"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77" name="Google Shape;77;p29"/>
          <p:cNvSpPr txBox="1">
            <a:spLocks noGrp="1"/>
          </p:cNvSpPr>
          <p:nvPr>
            <p:ph type="body" idx="1"/>
          </p:nvPr>
        </p:nvSpPr>
        <p:spPr>
          <a:xfrm>
            <a:off x="913795" y="5108728"/>
            <a:ext cx="10365998"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8" name="Google Shape;78;p2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913795" y="609600"/>
            <a:ext cx="10353762" cy="342485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body" idx="1"/>
          </p:nvPr>
        </p:nvSpPr>
        <p:spPr>
          <a:xfrm>
            <a:off x="913795" y="4204820"/>
            <a:ext cx="10353761" cy="159218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4" name="Google Shape;84;p3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Google Shape;88;p31"/>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1"/>
          <p:cNvSpPr txBox="1">
            <a:spLocks noGrp="1"/>
          </p:cNvSpPr>
          <p:nvPr>
            <p:ph type="body" idx="1"/>
          </p:nvPr>
        </p:nvSpPr>
        <p:spPr>
          <a:xfrm>
            <a:off x="1720644" y="3610032"/>
            <a:ext cx="8752299" cy="426812"/>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90" name="Google Shape;90;p31"/>
          <p:cNvSpPr txBox="1">
            <a:spLocks noGrp="1"/>
          </p:cNvSpPr>
          <p:nvPr>
            <p:ph type="body" idx="2"/>
          </p:nvPr>
        </p:nvSpPr>
        <p:spPr>
          <a:xfrm>
            <a:off x="913794" y="4204821"/>
            <a:ext cx="1035376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91" name="Google Shape;91;p3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31"/>
          <p:cNvSpPr txBox="1"/>
          <p:nvPr/>
        </p:nvSpPr>
        <p:spPr>
          <a:xfrm>
            <a:off x="836612" y="73524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Rockwell"/>
              <a:buNone/>
            </a:pPr>
            <a:r>
              <a:rPr lang="en-US" sz="8000" b="0" cap="none">
                <a:solidFill>
                  <a:schemeClr val="lt1"/>
                </a:solidFill>
                <a:latin typeface="Rockwell"/>
                <a:ea typeface="Rockwell"/>
                <a:cs typeface="Rockwell"/>
                <a:sym typeface="Rockwell"/>
              </a:rPr>
              <a:t>“</a:t>
            </a:r>
            <a:endParaRPr/>
          </a:p>
        </p:txBody>
      </p:sp>
      <p:sp>
        <p:nvSpPr>
          <p:cNvPr id="95" name="Google Shape;95;p31"/>
          <p:cNvSpPr txBox="1"/>
          <p:nvPr/>
        </p:nvSpPr>
        <p:spPr>
          <a:xfrm>
            <a:off x="10657956" y="2972093"/>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Rockwell"/>
              <a:buNone/>
            </a:pPr>
            <a:r>
              <a:rPr lang="en-US" sz="8000" b="0" cap="none">
                <a:solidFill>
                  <a:schemeClr val="lt1"/>
                </a:solidFill>
                <a:latin typeface="Rockwell"/>
                <a:ea typeface="Rockwell"/>
                <a:cs typeface="Rockwell"/>
                <a:sym typeface="Rockwel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913794"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913794" y="2088319"/>
            <a:ext cx="3298956" cy="823305"/>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99" name="Google Shape;99;p32"/>
          <p:cNvSpPr txBox="1">
            <a:spLocks noGrp="1"/>
          </p:cNvSpPr>
          <p:nvPr>
            <p:ph type="body" idx="2"/>
          </p:nvPr>
        </p:nvSpPr>
        <p:spPr>
          <a:xfrm>
            <a:off x="913794" y="2911624"/>
            <a:ext cx="3298956"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0" name="Google Shape;100;p32"/>
          <p:cNvSpPr txBox="1">
            <a:spLocks noGrp="1"/>
          </p:cNvSpPr>
          <p:nvPr>
            <p:ph type="body" idx="3"/>
          </p:nvPr>
        </p:nvSpPr>
        <p:spPr>
          <a:xfrm>
            <a:off x="4444878" y="2088320"/>
            <a:ext cx="3298558"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1" name="Google Shape;101;p32"/>
          <p:cNvSpPr txBox="1">
            <a:spLocks noGrp="1"/>
          </p:cNvSpPr>
          <p:nvPr>
            <p:ph type="body" idx="4"/>
          </p:nvPr>
        </p:nvSpPr>
        <p:spPr>
          <a:xfrm>
            <a:off x="4444878" y="2911624"/>
            <a:ext cx="329982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2" name="Google Shape;102;p32"/>
          <p:cNvSpPr txBox="1">
            <a:spLocks noGrp="1"/>
          </p:cNvSpPr>
          <p:nvPr>
            <p:ph type="body" idx="5"/>
          </p:nvPr>
        </p:nvSpPr>
        <p:spPr>
          <a:xfrm>
            <a:off x="7973298" y="2088320"/>
            <a:ext cx="3291211"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3" name="Google Shape;103;p32"/>
          <p:cNvSpPr txBox="1">
            <a:spLocks noGrp="1"/>
          </p:cNvSpPr>
          <p:nvPr>
            <p:ph type="body" idx="6"/>
          </p:nvPr>
        </p:nvSpPr>
        <p:spPr>
          <a:xfrm>
            <a:off x="7976346" y="2911624"/>
            <a:ext cx="329121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4" name="Google Shape;104;p3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33"/>
          <p:cNvSpPr txBox="1">
            <a:spLocks noGrp="1"/>
          </p:cNvSpPr>
          <p:nvPr>
            <p:ph type="title"/>
          </p:nvPr>
        </p:nvSpPr>
        <p:spPr>
          <a:xfrm>
            <a:off x="913795"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3"/>
          <p:cNvSpPr txBox="1">
            <a:spLocks noGrp="1"/>
          </p:cNvSpPr>
          <p:nvPr>
            <p:ph type="body" idx="1"/>
          </p:nvPr>
        </p:nvSpPr>
        <p:spPr>
          <a:xfrm>
            <a:off x="913795" y="4195899"/>
            <a:ext cx="3298955"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0" name="Google Shape;110;p33"/>
          <p:cNvSpPr>
            <a:spLocks noGrp="1"/>
          </p:cNvSpPr>
          <p:nvPr>
            <p:ph type="pic" idx="2"/>
          </p:nvPr>
        </p:nvSpPr>
        <p:spPr>
          <a:xfrm>
            <a:off x="1092020" y="2298987"/>
            <a:ext cx="294005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111" name="Google Shape;111;p33"/>
          <p:cNvSpPr txBox="1">
            <a:spLocks noGrp="1"/>
          </p:cNvSpPr>
          <p:nvPr>
            <p:ph type="body" idx="3"/>
          </p:nvPr>
        </p:nvSpPr>
        <p:spPr>
          <a:xfrm>
            <a:off x="913795" y="4772161"/>
            <a:ext cx="3298955"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2" name="Google Shape;112;p33"/>
          <p:cNvSpPr txBox="1">
            <a:spLocks noGrp="1"/>
          </p:cNvSpPr>
          <p:nvPr>
            <p:ph type="body" idx="4"/>
          </p:nvPr>
        </p:nvSpPr>
        <p:spPr>
          <a:xfrm>
            <a:off x="4442701" y="4195899"/>
            <a:ext cx="3298983"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3" name="Google Shape;113;p33"/>
          <p:cNvSpPr>
            <a:spLocks noGrp="1"/>
          </p:cNvSpPr>
          <p:nvPr>
            <p:ph type="pic" idx="5"/>
          </p:nvPr>
        </p:nvSpPr>
        <p:spPr>
          <a:xfrm>
            <a:off x="4568996" y="2298987"/>
            <a:ext cx="293052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114" name="Google Shape;114;p33"/>
          <p:cNvSpPr txBox="1">
            <a:spLocks noGrp="1"/>
          </p:cNvSpPr>
          <p:nvPr>
            <p:ph type="body" idx="6"/>
          </p:nvPr>
        </p:nvSpPr>
        <p:spPr>
          <a:xfrm>
            <a:off x="4441348" y="4772160"/>
            <a:ext cx="3300336"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5" name="Google Shape;115;p33"/>
          <p:cNvSpPr txBox="1">
            <a:spLocks noGrp="1"/>
          </p:cNvSpPr>
          <p:nvPr>
            <p:ph type="body" idx="7"/>
          </p:nvPr>
        </p:nvSpPr>
        <p:spPr>
          <a:xfrm>
            <a:off x="7973423" y="4195899"/>
            <a:ext cx="3289900"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6" name="Google Shape;116;p33"/>
          <p:cNvSpPr>
            <a:spLocks noGrp="1"/>
          </p:cNvSpPr>
          <p:nvPr>
            <p:ph type="pic" idx="8"/>
          </p:nvPr>
        </p:nvSpPr>
        <p:spPr>
          <a:xfrm>
            <a:off x="8152803" y="2298987"/>
            <a:ext cx="2932113"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117" name="Google Shape;117;p33"/>
          <p:cNvSpPr txBox="1">
            <a:spLocks noGrp="1"/>
          </p:cNvSpPr>
          <p:nvPr>
            <p:ph type="body" idx="9"/>
          </p:nvPr>
        </p:nvSpPr>
        <p:spPr>
          <a:xfrm>
            <a:off x="7973298" y="4772161"/>
            <a:ext cx="3294258" cy="101903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8" name="Google Shape;118;p3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34"/>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4"/>
          <p:cNvSpPr txBox="1">
            <a:spLocks noGrp="1"/>
          </p:cNvSpPr>
          <p:nvPr>
            <p:ph type="body" idx="1"/>
          </p:nvPr>
        </p:nvSpPr>
        <p:spPr>
          <a:xfrm rot="5400000">
            <a:off x="4243108" y="-1233249"/>
            <a:ext cx="3695136" cy="1035376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24" name="Google Shape;124;p3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35"/>
          <p:cNvSpPr txBox="1">
            <a:spLocks noGrp="1"/>
          </p:cNvSpPr>
          <p:nvPr>
            <p:ph type="title"/>
          </p:nvPr>
        </p:nvSpPr>
        <p:spPr>
          <a:xfrm rot="5400000">
            <a:off x="7405428" y="1929071"/>
            <a:ext cx="5181601" cy="25426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5"/>
          <p:cNvSpPr txBox="1">
            <a:spLocks noGrp="1"/>
          </p:cNvSpPr>
          <p:nvPr>
            <p:ph type="body" idx="1"/>
          </p:nvPr>
        </p:nvSpPr>
        <p:spPr>
          <a:xfrm rot="5400000">
            <a:off x="2152346" y="-628953"/>
            <a:ext cx="5181601" cy="765870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30" name="Google Shape;130;p3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0"/>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Bookman Old Styl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a:endParaRPr/>
          </a:p>
        </p:txBody>
      </p:sp>
      <p:sp>
        <p:nvSpPr>
          <p:cNvPr id="20" name="Google Shape;20;p2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913806" y="2126942"/>
            <a:ext cx="10355327"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913794" y="4650556"/>
            <a:ext cx="10353763"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26" name="Google Shape;26;p2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1229244" y="657226"/>
            <a:ext cx="9733512"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400"/>
              <a:buFont typeface="Bookman Old Style"/>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1229244" y="3602038"/>
            <a:ext cx="9733512"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120000"/>
              </a:lnSpc>
              <a:spcBef>
                <a:spcPts val="500"/>
              </a:spcBef>
              <a:spcAft>
                <a:spcPts val="0"/>
              </a:spcAft>
              <a:buClr>
                <a:schemeClr val="lt1"/>
              </a:buClr>
              <a:buSzPts val="1600"/>
              <a:buNone/>
              <a:defRPr sz="1600">
                <a:solidFill>
                  <a:schemeClr val="lt1"/>
                </a:solidFill>
              </a:defRPr>
            </a:lvl6pPr>
            <a:lvl7pPr marL="3200400" lvl="6" indent="-228600" algn="l">
              <a:lnSpc>
                <a:spcPct val="120000"/>
              </a:lnSpc>
              <a:spcBef>
                <a:spcPts val="500"/>
              </a:spcBef>
              <a:spcAft>
                <a:spcPts val="0"/>
              </a:spcAft>
              <a:buClr>
                <a:schemeClr val="lt1"/>
              </a:buClr>
              <a:buSzPts val="1600"/>
              <a:buNone/>
              <a:defRPr sz="1600">
                <a:solidFill>
                  <a:schemeClr val="lt1"/>
                </a:solidFill>
              </a:defRPr>
            </a:lvl7pPr>
            <a:lvl8pPr marL="3657600" lvl="7" indent="-228600" algn="l">
              <a:lnSpc>
                <a:spcPct val="120000"/>
              </a:lnSpc>
              <a:spcBef>
                <a:spcPts val="500"/>
              </a:spcBef>
              <a:spcAft>
                <a:spcPts val="0"/>
              </a:spcAft>
              <a:buClr>
                <a:schemeClr val="lt1"/>
              </a:buClr>
              <a:buSzPts val="1600"/>
              <a:buNone/>
              <a:defRPr sz="1600">
                <a:solidFill>
                  <a:schemeClr val="lt1"/>
                </a:solidFill>
              </a:defRPr>
            </a:lvl8pPr>
            <a:lvl9pPr marL="4114800" lvl="8" indent="-228600" algn="l">
              <a:lnSpc>
                <a:spcPct val="120000"/>
              </a:lnSpc>
              <a:spcBef>
                <a:spcPts val="500"/>
              </a:spcBef>
              <a:spcAft>
                <a:spcPts val="0"/>
              </a:spcAft>
              <a:buClr>
                <a:schemeClr val="lt1"/>
              </a:buClr>
              <a:buSzPts val="1600"/>
              <a:buNone/>
              <a:defRPr sz="1600">
                <a:solidFill>
                  <a:schemeClr val="lt1"/>
                </a:solidFill>
              </a:defRPr>
            </a:lvl9pPr>
          </a:lstStyle>
          <a:p>
            <a:endParaRPr/>
          </a:p>
        </p:txBody>
      </p:sp>
      <p:sp>
        <p:nvSpPr>
          <p:cNvPr id="32" name="Google Shape;32;p2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913795" y="2088319"/>
            <a:ext cx="510600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8" name="Google Shape;38;p23"/>
          <p:cNvSpPr txBox="1">
            <a:spLocks noGrp="1"/>
          </p:cNvSpPr>
          <p:nvPr>
            <p:ph type="body" idx="2"/>
          </p:nvPr>
        </p:nvSpPr>
        <p:spPr>
          <a:xfrm>
            <a:off x="6173403" y="2088319"/>
            <a:ext cx="509415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9" name="Google Shape;39;p2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913795" y="609600"/>
            <a:ext cx="1035376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4"/>
          <p:cNvSpPr txBox="1">
            <a:spLocks noGrp="1"/>
          </p:cNvSpPr>
          <p:nvPr>
            <p:ph type="body" idx="1"/>
          </p:nvPr>
        </p:nvSpPr>
        <p:spPr>
          <a:xfrm>
            <a:off x="1141804" y="2088320"/>
            <a:ext cx="487919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45" name="Google Shape;45;p24"/>
          <p:cNvSpPr txBox="1">
            <a:spLocks noGrp="1"/>
          </p:cNvSpPr>
          <p:nvPr>
            <p:ph type="body" idx="2"/>
          </p:nvPr>
        </p:nvSpPr>
        <p:spPr>
          <a:xfrm>
            <a:off x="913795" y="2912232"/>
            <a:ext cx="5107208"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6" name="Google Shape;46;p24"/>
          <p:cNvSpPr txBox="1">
            <a:spLocks noGrp="1"/>
          </p:cNvSpPr>
          <p:nvPr>
            <p:ph type="body" idx="3"/>
          </p:nvPr>
        </p:nvSpPr>
        <p:spPr>
          <a:xfrm>
            <a:off x="6402003" y="2088320"/>
            <a:ext cx="486555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47" name="Google Shape;47;p24"/>
          <p:cNvSpPr txBox="1">
            <a:spLocks noGrp="1"/>
          </p:cNvSpPr>
          <p:nvPr>
            <p:ph type="body" idx="4"/>
          </p:nvPr>
        </p:nvSpPr>
        <p:spPr>
          <a:xfrm>
            <a:off x="6172200" y="2912232"/>
            <a:ext cx="5095357"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8" name="Google Shape;48;p2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917228" y="609600"/>
            <a:ext cx="3932237"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body" idx="1"/>
          </p:nvPr>
        </p:nvSpPr>
        <p:spPr>
          <a:xfrm>
            <a:off x="5078064" y="609600"/>
            <a:ext cx="6189492" cy="518160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63" name="Google Shape;63;p27"/>
          <p:cNvSpPr txBox="1">
            <a:spLocks noGrp="1"/>
          </p:cNvSpPr>
          <p:nvPr>
            <p:ph type="body" idx="2"/>
          </p:nvPr>
        </p:nvSpPr>
        <p:spPr>
          <a:xfrm>
            <a:off x="917228" y="2971800"/>
            <a:ext cx="3932237" cy="28193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64" name="Google Shape;64;p2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400"/>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8" name="Google Shape;8;p1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1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10" name="Google Shape;10;p1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0" marR="0" lvl="1" indent="0" algn="r" rtl="0">
              <a:spcBef>
                <a:spcPts val="0"/>
              </a:spcBef>
              <a:buNone/>
              <a:defRPr sz="1000" b="0" i="0" u="none" strike="noStrike" cap="none">
                <a:solidFill>
                  <a:schemeClr val="lt1"/>
                </a:solidFill>
                <a:latin typeface="Rockwell"/>
                <a:ea typeface="Rockwell"/>
                <a:cs typeface="Rockwell"/>
                <a:sym typeface="Rockwell"/>
              </a:defRPr>
            </a:lvl2pPr>
            <a:lvl3pPr marL="0" marR="0" lvl="2" indent="0" algn="r" rtl="0">
              <a:spcBef>
                <a:spcPts val="0"/>
              </a:spcBef>
              <a:buNone/>
              <a:defRPr sz="1000" b="0" i="0" u="none" strike="noStrike" cap="none">
                <a:solidFill>
                  <a:schemeClr val="lt1"/>
                </a:solidFill>
                <a:latin typeface="Rockwell"/>
                <a:ea typeface="Rockwell"/>
                <a:cs typeface="Rockwell"/>
                <a:sym typeface="Rockwell"/>
              </a:defRPr>
            </a:lvl3pPr>
            <a:lvl4pPr marL="0" marR="0" lvl="3" indent="0" algn="r" rtl="0">
              <a:spcBef>
                <a:spcPts val="0"/>
              </a:spcBef>
              <a:buNone/>
              <a:defRPr sz="1000" b="0" i="0" u="none" strike="noStrike" cap="none">
                <a:solidFill>
                  <a:schemeClr val="lt1"/>
                </a:solidFill>
                <a:latin typeface="Rockwell"/>
                <a:ea typeface="Rockwell"/>
                <a:cs typeface="Rockwell"/>
                <a:sym typeface="Rockwell"/>
              </a:defRPr>
            </a:lvl4pPr>
            <a:lvl5pPr marL="0" marR="0" lvl="4" indent="0" algn="r" rtl="0">
              <a:spcBef>
                <a:spcPts val="0"/>
              </a:spcBef>
              <a:buNone/>
              <a:defRPr sz="1000" b="0" i="0" u="none" strike="noStrike" cap="none">
                <a:solidFill>
                  <a:schemeClr val="lt1"/>
                </a:solidFill>
                <a:latin typeface="Rockwell"/>
                <a:ea typeface="Rockwell"/>
                <a:cs typeface="Rockwell"/>
                <a:sym typeface="Rockwell"/>
              </a:defRPr>
            </a:lvl5pPr>
            <a:lvl6pPr marL="0" marR="0" lvl="5" indent="0" algn="r" rtl="0">
              <a:spcBef>
                <a:spcPts val="0"/>
              </a:spcBef>
              <a:buNone/>
              <a:defRPr sz="1000" b="0" i="0" u="none" strike="noStrike" cap="none">
                <a:solidFill>
                  <a:schemeClr val="lt1"/>
                </a:solidFill>
                <a:latin typeface="Rockwell"/>
                <a:ea typeface="Rockwell"/>
                <a:cs typeface="Rockwell"/>
                <a:sym typeface="Rockwell"/>
              </a:defRPr>
            </a:lvl6pPr>
            <a:lvl7pPr marL="0" marR="0" lvl="6" indent="0" algn="r" rtl="0">
              <a:spcBef>
                <a:spcPts val="0"/>
              </a:spcBef>
              <a:buNone/>
              <a:defRPr sz="1000" b="0" i="0" u="none" strike="noStrike" cap="none">
                <a:solidFill>
                  <a:schemeClr val="lt1"/>
                </a:solidFill>
                <a:latin typeface="Rockwell"/>
                <a:ea typeface="Rockwell"/>
                <a:cs typeface="Rockwell"/>
                <a:sym typeface="Rockwell"/>
              </a:defRPr>
            </a:lvl7pPr>
            <a:lvl8pPr marL="0" marR="0" lvl="7" indent="0" algn="r" rtl="0">
              <a:spcBef>
                <a:spcPts val="0"/>
              </a:spcBef>
              <a:buNone/>
              <a:defRPr sz="1000" b="0" i="0" u="none" strike="noStrike" cap="none">
                <a:solidFill>
                  <a:schemeClr val="lt1"/>
                </a:solidFill>
                <a:latin typeface="Rockwell"/>
                <a:ea typeface="Rockwell"/>
                <a:cs typeface="Rockwell"/>
                <a:sym typeface="Rockwell"/>
              </a:defRPr>
            </a:lvl8pPr>
            <a:lvl9pPr marL="0" marR="0" lvl="8" indent="0" algn="r" rtl="0">
              <a:spcBef>
                <a:spcPts val="0"/>
              </a:spcBef>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funintheyard.com/soccer-drills-for-kindergarten/" TargetMode="External"/><Relationship Id="rId7" Type="http://schemas.openxmlformats.org/officeDocument/2006/relationships/hyperlink" Target="https://thechamplair.com/soccer/drills-for-4-year-old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usyouthsoccer.org/first-time-coaches/" TargetMode="External"/><Relationship Id="rId5" Type="http://schemas.openxmlformats.org/officeDocument/2006/relationships/hyperlink" Target="https://www.soccercoachweekly.net/drills-and-games" TargetMode="External"/><Relationship Id="rId4" Type="http://schemas.openxmlformats.org/officeDocument/2006/relationships/hyperlink" Target="https://www.soccercoachingpro.com/soccer-dribbling-dril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1"/>
          <p:cNvSpPr txBox="1">
            <a:spLocks noGrp="1"/>
          </p:cNvSpPr>
          <p:nvPr>
            <p:ph type="title"/>
          </p:nvPr>
        </p:nvSpPr>
        <p:spPr>
          <a:xfrm>
            <a:off x="1398300" y="2026050"/>
            <a:ext cx="9395400" cy="28059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5400"/>
              <a:buFont typeface="Bookman Old Style"/>
              <a:buNone/>
            </a:pPr>
            <a:r>
              <a:rPr lang="en-US" sz="5400"/>
              <a:t>SATURDAY APRIL 22ND - SATURDAY JUNE 3RD</a:t>
            </a:r>
            <a:endParaRPr/>
          </a:p>
        </p:txBody>
      </p:sp>
      <p:pic>
        <p:nvPicPr>
          <p:cNvPr id="138" name="Google Shape;138;p1"/>
          <p:cNvPicPr preferRelativeResize="0"/>
          <p:nvPr/>
        </p:nvPicPr>
        <p:blipFill rotWithShape="1">
          <a:blip r:embed="rId4">
            <a:alphaModFix/>
          </a:blip>
          <a:srcRect/>
          <a:stretch/>
        </p:blipFill>
        <p:spPr>
          <a:xfrm>
            <a:off x="0" y="-142354"/>
            <a:ext cx="12192000" cy="1841241"/>
          </a:xfrm>
          <a:prstGeom prst="rect">
            <a:avLst/>
          </a:prstGeom>
          <a:noFill/>
          <a:ln>
            <a:noFill/>
          </a:ln>
        </p:spPr>
      </p:pic>
      <p:sp>
        <p:nvSpPr>
          <p:cNvPr id="139" name="Google Shape;139;p1"/>
          <p:cNvSpPr txBox="1"/>
          <p:nvPr/>
        </p:nvSpPr>
        <p:spPr>
          <a:xfrm>
            <a:off x="7759838" y="5609193"/>
            <a:ext cx="3921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Rockwell"/>
                <a:ea typeface="Rockwell"/>
                <a:cs typeface="Rockwell"/>
                <a:sym typeface="Rockwell"/>
              </a:rPr>
              <a:t>Li'l Strikers Program</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10"/>
          <p:cNvSpPr txBox="1">
            <a:spLocks noGrp="1"/>
          </p:cNvSpPr>
          <p:nvPr>
            <p:ph type="title"/>
          </p:nvPr>
        </p:nvSpPr>
        <p:spPr>
          <a:xfrm>
            <a:off x="913796" y="-221625"/>
            <a:ext cx="3418800" cy="461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MINI GOALS</a:t>
            </a:r>
            <a:endParaRPr/>
          </a:p>
        </p:txBody>
      </p:sp>
      <p:sp>
        <p:nvSpPr>
          <p:cNvPr id="245" name="Google Shape;245;p10"/>
          <p:cNvSpPr txBox="1">
            <a:spLocks noGrp="1"/>
          </p:cNvSpPr>
          <p:nvPr>
            <p:ph type="body" idx="1"/>
          </p:nvPr>
        </p:nvSpPr>
        <p:spPr>
          <a:xfrm>
            <a:off x="4976029" y="971549"/>
            <a:ext cx="6291528" cy="4616450"/>
          </a:xfrm>
          <a:prstGeom prst="rect">
            <a:avLst/>
          </a:prstGeom>
          <a:noFill/>
          <a:ln>
            <a:noFill/>
          </a:ln>
        </p:spPr>
        <p:txBody>
          <a:bodyPr spcFirstLastPara="1" wrap="square" lIns="91425" tIns="45700" rIns="91425" bIns="45700" anchor="ctr" anchorCtr="0">
            <a:normAutofit/>
          </a:bodyPr>
          <a:lstStyle/>
          <a:p>
            <a:pPr marL="228600" lvl="0" indent="-215900" algn="l" rtl="0">
              <a:lnSpc>
                <a:spcPct val="120000"/>
              </a:lnSpc>
              <a:spcBef>
                <a:spcPts val="0"/>
              </a:spcBef>
              <a:spcAft>
                <a:spcPts val="0"/>
              </a:spcAft>
              <a:buClr>
                <a:schemeClr val="lt1"/>
              </a:buClr>
              <a:buSzPts val="1800"/>
              <a:buFont typeface="Roboto"/>
              <a:buChar char="•"/>
            </a:pPr>
            <a:r>
              <a:rPr lang="en-US" sz="1800" i="0">
                <a:latin typeface="Roboto"/>
                <a:ea typeface="Roboto"/>
                <a:cs typeface="Roboto"/>
                <a:sym typeface="Roboto"/>
              </a:rPr>
              <a:t>Mini-Goals is a 3-on-3 game where every team has a goalie and 2 players.</a:t>
            </a:r>
            <a:endParaRPr sz="1800">
              <a:latin typeface="Roboto"/>
              <a:ea typeface="Roboto"/>
              <a:cs typeface="Roboto"/>
              <a:sym typeface="Roboto"/>
            </a:endParaRPr>
          </a:p>
          <a:p>
            <a:pPr marL="228600" lvl="0" indent="-215900" algn="l" rtl="0">
              <a:lnSpc>
                <a:spcPct val="120000"/>
              </a:lnSpc>
              <a:spcBef>
                <a:spcPts val="1000"/>
              </a:spcBef>
              <a:spcAft>
                <a:spcPts val="0"/>
              </a:spcAft>
              <a:buClr>
                <a:schemeClr val="lt1"/>
              </a:buClr>
              <a:buSzPts val="1800"/>
              <a:buFont typeface="Roboto"/>
              <a:buChar char="•"/>
            </a:pPr>
            <a:r>
              <a:rPr lang="en-US" sz="1800" i="0">
                <a:latin typeface="Roboto"/>
                <a:ea typeface="Roboto"/>
                <a:cs typeface="Roboto"/>
                <a:sym typeface="Roboto"/>
              </a:rPr>
              <a:t>You need to set up mini fields only about 15 yards wide with 2 cones for a goal at each end.</a:t>
            </a:r>
            <a:endParaRPr sz="1800">
              <a:latin typeface="Roboto"/>
              <a:ea typeface="Roboto"/>
              <a:cs typeface="Roboto"/>
              <a:sym typeface="Roboto"/>
            </a:endParaRPr>
          </a:p>
          <a:p>
            <a:pPr marL="228600" lvl="0" indent="-215900" algn="l" rtl="0">
              <a:lnSpc>
                <a:spcPct val="120000"/>
              </a:lnSpc>
              <a:spcBef>
                <a:spcPts val="1000"/>
              </a:spcBef>
              <a:spcAft>
                <a:spcPts val="0"/>
              </a:spcAft>
              <a:buClr>
                <a:schemeClr val="lt1"/>
              </a:buClr>
              <a:buSzPts val="1800"/>
              <a:buFont typeface="Roboto"/>
              <a:buChar char="•"/>
            </a:pPr>
            <a:r>
              <a:rPr lang="en-US" sz="1800" i="0">
                <a:latin typeface="Roboto"/>
                <a:ea typeface="Roboto"/>
                <a:cs typeface="Roboto"/>
                <a:sym typeface="Roboto"/>
              </a:rPr>
              <a:t>Each group of 6 players is 2 teams, and they get 1 ball. You’ll need a whistle to start and stop the mini-games.</a:t>
            </a:r>
            <a:endParaRPr sz="1800">
              <a:latin typeface="Roboto"/>
              <a:ea typeface="Roboto"/>
              <a:cs typeface="Roboto"/>
              <a:sym typeface="Roboto"/>
            </a:endParaRPr>
          </a:p>
          <a:p>
            <a:pPr marL="228600" lvl="0" indent="-215900" algn="l" rtl="0">
              <a:lnSpc>
                <a:spcPct val="120000"/>
              </a:lnSpc>
              <a:spcBef>
                <a:spcPts val="1000"/>
              </a:spcBef>
              <a:spcAft>
                <a:spcPts val="0"/>
              </a:spcAft>
              <a:buClr>
                <a:schemeClr val="lt1"/>
              </a:buClr>
              <a:buSzPts val="1800"/>
              <a:buFont typeface="Roboto"/>
              <a:buChar char="•"/>
            </a:pPr>
            <a:r>
              <a:rPr lang="en-US" sz="1800" i="0">
                <a:latin typeface="Roboto"/>
                <a:ea typeface="Roboto"/>
                <a:cs typeface="Roboto"/>
                <a:sym typeface="Roboto"/>
              </a:rPr>
              <a:t>Rounds last 5 minutes, and then the players switch places until every player has been a goalie for 5 minutes, so your kindergarteners get to try out a simulated game and practice all their skills</a:t>
            </a:r>
            <a:endParaRPr sz="1800">
              <a:latin typeface="Roboto"/>
              <a:ea typeface="Roboto"/>
              <a:cs typeface="Roboto"/>
              <a:sym typeface="Roboto"/>
            </a:endParaRPr>
          </a:p>
        </p:txBody>
      </p:sp>
      <p:pic>
        <p:nvPicPr>
          <p:cNvPr id="246" name="Google Shape;246;p10"/>
          <p:cNvPicPr preferRelativeResize="0"/>
          <p:nvPr/>
        </p:nvPicPr>
        <p:blipFill rotWithShape="1">
          <a:blip r:embed="rId4">
            <a:alphaModFix/>
          </a:blip>
          <a:srcRect/>
          <a:stretch/>
        </p:blipFill>
        <p:spPr>
          <a:xfrm>
            <a:off x="202085" y="3102153"/>
            <a:ext cx="4690493" cy="29315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845463" y="824100"/>
            <a:ext cx="3643200" cy="1499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TRIANGLES</a:t>
            </a:r>
            <a:endParaRPr/>
          </a:p>
        </p:txBody>
      </p:sp>
      <p:sp>
        <p:nvSpPr>
          <p:cNvPr id="252" name="Google Shape;252;p11"/>
          <p:cNvSpPr txBox="1"/>
          <p:nvPr/>
        </p:nvSpPr>
        <p:spPr>
          <a:xfrm>
            <a:off x="5700825" y="1076479"/>
            <a:ext cx="5924700" cy="5052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Rockwell"/>
              <a:buNone/>
            </a:pPr>
            <a:r>
              <a:rPr lang="en-US" sz="1800" i="0">
                <a:solidFill>
                  <a:schemeClr val="lt1"/>
                </a:solidFill>
                <a:latin typeface="Roboto"/>
                <a:ea typeface="Roboto"/>
                <a:cs typeface="Roboto"/>
                <a:sym typeface="Roboto"/>
              </a:rPr>
              <a:t>Triangles</a:t>
            </a:r>
            <a:endParaRPr sz="1800">
              <a:solidFill>
                <a:schemeClr val="lt1"/>
              </a:solidFill>
              <a:latin typeface="Roboto"/>
              <a:ea typeface="Roboto"/>
              <a:cs typeface="Roboto"/>
              <a:sym typeface="Roboto"/>
            </a:endParaRPr>
          </a:p>
        </p:txBody>
      </p:sp>
      <p:cxnSp>
        <p:nvCxnSpPr>
          <p:cNvPr id="253" name="Google Shape;253;p11"/>
          <p:cNvCxnSpPr/>
          <p:nvPr/>
        </p:nvCxnSpPr>
        <p:spPr>
          <a:xfrm>
            <a:off x="5700825" y="1571056"/>
            <a:ext cx="5924700" cy="0"/>
          </a:xfrm>
          <a:prstGeom prst="straightConnector1">
            <a:avLst/>
          </a:prstGeom>
          <a:gradFill>
            <a:gsLst>
              <a:gs pos="0">
                <a:srgbClr val="AD6ACE"/>
              </a:gs>
              <a:gs pos="69000">
                <a:srgbClr val="9E36CC"/>
              </a:gs>
              <a:gs pos="100000">
                <a:srgbClr val="902DBC"/>
              </a:gs>
            </a:gsLst>
            <a:lin ang="5400000" scaled="0"/>
          </a:gradFill>
          <a:ln w="12700" cap="flat" cmpd="sng">
            <a:solidFill>
              <a:srgbClr val="A14AC8"/>
            </a:solidFill>
            <a:prstDash val="solid"/>
            <a:round/>
            <a:headEnd type="none" w="sm" len="sm"/>
            <a:tailEnd type="none" w="sm" len="sm"/>
          </a:ln>
          <a:effectLst>
            <a:outerShdw blurRad="50800" dist="38100" dir="5400000" sy="96000" rotWithShape="0">
              <a:srgbClr val="000000">
                <a:alpha val="53725"/>
              </a:srgbClr>
            </a:outerShdw>
          </a:effectLst>
        </p:spPr>
      </p:cxnSp>
      <p:sp>
        <p:nvSpPr>
          <p:cNvPr id="254" name="Google Shape;254;p11"/>
          <p:cNvSpPr txBox="1"/>
          <p:nvPr/>
        </p:nvSpPr>
        <p:spPr>
          <a:xfrm>
            <a:off x="5700675" y="1803525"/>
            <a:ext cx="5924700" cy="621900"/>
          </a:xfrm>
          <a:prstGeom prst="rect">
            <a:avLst/>
          </a:prstGeom>
          <a:noFill/>
          <a:ln>
            <a:noFill/>
          </a:ln>
        </p:spPr>
        <p:txBody>
          <a:bodyPr spcFirstLastPara="1" wrap="square" lIns="60950" tIns="60950" rIns="60950" bIns="60950" anchor="t" anchorCtr="0">
            <a:spAutoFit/>
          </a:bodyPr>
          <a:lstStyle/>
          <a:p>
            <a:pPr marL="0" marR="0" lvl="0" indent="0" algn="l" rtl="0">
              <a:lnSpc>
                <a:spcPct val="90000"/>
              </a:lnSpc>
              <a:spcBef>
                <a:spcPts val="0"/>
              </a:spcBef>
              <a:spcAft>
                <a:spcPts val="0"/>
              </a:spcAft>
              <a:buClr>
                <a:schemeClr val="lt1"/>
              </a:buClr>
              <a:buSzPts val="1600"/>
              <a:buFont typeface="Rockwell"/>
              <a:buNone/>
            </a:pPr>
            <a:r>
              <a:rPr lang="en-US" sz="1800" i="0">
                <a:solidFill>
                  <a:schemeClr val="lt1"/>
                </a:solidFill>
                <a:latin typeface="Roboto"/>
                <a:ea typeface="Roboto"/>
                <a:cs typeface="Roboto"/>
                <a:sym typeface="Roboto"/>
              </a:rPr>
              <a:t>This super simple passing game uses 3 cones, 3 kids, and 1 ball.</a:t>
            </a:r>
            <a:endParaRPr sz="1800">
              <a:solidFill>
                <a:schemeClr val="lt1"/>
              </a:solidFill>
              <a:latin typeface="Roboto"/>
              <a:ea typeface="Roboto"/>
              <a:cs typeface="Roboto"/>
              <a:sym typeface="Roboto"/>
            </a:endParaRPr>
          </a:p>
        </p:txBody>
      </p:sp>
      <p:cxnSp>
        <p:nvCxnSpPr>
          <p:cNvPr id="255" name="Google Shape;255;p11"/>
          <p:cNvCxnSpPr/>
          <p:nvPr/>
        </p:nvCxnSpPr>
        <p:spPr>
          <a:xfrm>
            <a:off x="5700675" y="2498028"/>
            <a:ext cx="5924700" cy="0"/>
          </a:xfrm>
          <a:prstGeom prst="straightConnector1">
            <a:avLst/>
          </a:prstGeom>
          <a:gradFill>
            <a:gsLst>
              <a:gs pos="0">
                <a:srgbClr val="6888D1"/>
              </a:gs>
              <a:gs pos="69000">
                <a:srgbClr val="3267D1"/>
              </a:gs>
              <a:gs pos="100000">
                <a:srgbClr val="295DC1"/>
              </a:gs>
            </a:gsLst>
            <a:lin ang="5400000" scaled="0"/>
          </a:gradFill>
          <a:ln w="12700" cap="flat" cmpd="sng">
            <a:solidFill>
              <a:srgbClr val="4673CD"/>
            </a:solidFill>
            <a:prstDash val="solid"/>
            <a:round/>
            <a:headEnd type="none" w="sm" len="sm"/>
            <a:tailEnd type="none" w="sm" len="sm"/>
          </a:ln>
          <a:effectLst>
            <a:outerShdw blurRad="50800" dist="38100" dir="5400000" sy="96000" rotWithShape="0">
              <a:srgbClr val="000000">
                <a:alpha val="53725"/>
              </a:srgbClr>
            </a:outerShdw>
          </a:effectLst>
        </p:spPr>
      </p:cxnSp>
      <p:sp>
        <p:nvSpPr>
          <p:cNvPr id="256" name="Google Shape;256;p11"/>
          <p:cNvSpPr txBox="1"/>
          <p:nvPr/>
        </p:nvSpPr>
        <p:spPr>
          <a:xfrm>
            <a:off x="5700675" y="2574228"/>
            <a:ext cx="5924700" cy="7707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Rockwell"/>
              <a:buNone/>
            </a:pPr>
            <a:r>
              <a:rPr lang="en-US" sz="1800" i="0" dirty="0">
                <a:solidFill>
                  <a:schemeClr val="lt1"/>
                </a:solidFill>
                <a:latin typeface="Roboto"/>
                <a:ea typeface="Roboto"/>
                <a:cs typeface="Roboto"/>
                <a:sym typeface="Roboto"/>
              </a:rPr>
              <a:t>The only rule is that they have to pass the ball around the outside of the triangle. Separate the cones for longer kicks.</a:t>
            </a:r>
            <a:endParaRPr sz="1800" dirty="0">
              <a:solidFill>
                <a:schemeClr val="lt1"/>
              </a:solidFill>
              <a:latin typeface="Roboto"/>
              <a:ea typeface="Roboto"/>
              <a:cs typeface="Roboto"/>
              <a:sym typeface="Roboto"/>
            </a:endParaRPr>
          </a:p>
        </p:txBody>
      </p:sp>
      <p:cxnSp>
        <p:nvCxnSpPr>
          <p:cNvPr id="257" name="Google Shape;257;p11"/>
          <p:cNvCxnSpPr/>
          <p:nvPr/>
        </p:nvCxnSpPr>
        <p:spPr>
          <a:xfrm>
            <a:off x="5700675" y="3497400"/>
            <a:ext cx="5924700" cy="0"/>
          </a:xfrm>
          <a:prstGeom prst="straightConnector1">
            <a:avLst/>
          </a:prstGeom>
          <a:gradFill>
            <a:gsLst>
              <a:gs pos="0">
                <a:srgbClr val="66D6AC"/>
              </a:gs>
              <a:gs pos="69000">
                <a:srgbClr val="2CD89B"/>
              </a:gs>
              <a:gs pos="100000">
                <a:srgbClr val="24C68C"/>
              </a:gs>
            </a:gsLst>
            <a:lin ang="5400000" scaled="0"/>
          </a:gradFill>
          <a:ln w="12700" cap="flat" cmpd="sng">
            <a:solidFill>
              <a:srgbClr val="42D29F"/>
            </a:solidFill>
            <a:prstDash val="solid"/>
            <a:round/>
            <a:headEnd type="none" w="sm" len="sm"/>
            <a:tailEnd type="none" w="sm" len="sm"/>
          </a:ln>
          <a:effectLst>
            <a:outerShdw blurRad="50800" dist="38100" dir="5400000" sy="96000" rotWithShape="0">
              <a:srgbClr val="000000">
                <a:alpha val="53725"/>
              </a:srgbClr>
            </a:outerShdw>
          </a:effectLst>
        </p:spPr>
      </p:cxnSp>
      <p:sp>
        <p:nvSpPr>
          <p:cNvPr id="258" name="Google Shape;258;p11"/>
          <p:cNvSpPr txBox="1"/>
          <p:nvPr/>
        </p:nvSpPr>
        <p:spPr>
          <a:xfrm>
            <a:off x="5700825" y="3654188"/>
            <a:ext cx="5924700" cy="7707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Rockwell"/>
              <a:buNone/>
            </a:pPr>
            <a:r>
              <a:rPr lang="en-US" sz="1800" i="0" dirty="0">
                <a:solidFill>
                  <a:schemeClr val="lt1"/>
                </a:solidFill>
                <a:latin typeface="Roboto"/>
                <a:ea typeface="Roboto"/>
                <a:cs typeface="Roboto"/>
                <a:sym typeface="Roboto"/>
              </a:rPr>
              <a:t>Split your team into groups of 3 and have each child stand behind 1 cone on a triangle.</a:t>
            </a:r>
            <a:endParaRPr sz="1800" dirty="0">
              <a:solidFill>
                <a:schemeClr val="lt1"/>
              </a:solidFill>
              <a:latin typeface="Roboto"/>
              <a:ea typeface="Roboto"/>
              <a:cs typeface="Roboto"/>
              <a:sym typeface="Roboto"/>
            </a:endParaRPr>
          </a:p>
        </p:txBody>
      </p:sp>
      <p:cxnSp>
        <p:nvCxnSpPr>
          <p:cNvPr id="259" name="Google Shape;259;p11"/>
          <p:cNvCxnSpPr/>
          <p:nvPr/>
        </p:nvCxnSpPr>
        <p:spPr>
          <a:xfrm>
            <a:off x="5700675" y="4420571"/>
            <a:ext cx="5924700" cy="0"/>
          </a:xfrm>
          <a:prstGeom prst="straightConnector1">
            <a:avLst/>
          </a:prstGeom>
          <a:gradFill>
            <a:gsLst>
              <a:gs pos="0">
                <a:srgbClr val="8DDC64"/>
              </a:gs>
              <a:gs pos="69000">
                <a:srgbClr val="6DDD27"/>
              </a:gs>
              <a:gs pos="100000">
                <a:srgbClr val="62CC20"/>
              </a:gs>
            </a:gsLst>
            <a:lin ang="5400000" scaled="0"/>
          </a:gradFill>
          <a:ln w="12700" cap="flat" cmpd="sng">
            <a:solidFill>
              <a:srgbClr val="79D73E"/>
            </a:solidFill>
            <a:prstDash val="solid"/>
            <a:round/>
            <a:headEnd type="none" w="sm" len="sm"/>
            <a:tailEnd type="none" w="sm" len="sm"/>
          </a:ln>
          <a:effectLst>
            <a:outerShdw blurRad="50800" dist="38100" dir="5400000" sy="96000" rotWithShape="0">
              <a:srgbClr val="000000">
                <a:alpha val="53725"/>
              </a:srgbClr>
            </a:outerShdw>
          </a:effectLst>
        </p:spPr>
      </p:cxnSp>
      <p:sp>
        <p:nvSpPr>
          <p:cNvPr id="260" name="Google Shape;260;p11"/>
          <p:cNvSpPr txBox="1"/>
          <p:nvPr/>
        </p:nvSpPr>
        <p:spPr>
          <a:xfrm>
            <a:off x="5700750" y="4544796"/>
            <a:ext cx="5924700" cy="372600"/>
          </a:xfrm>
          <a:prstGeom prst="rect">
            <a:avLst/>
          </a:prstGeom>
          <a:noFill/>
          <a:ln>
            <a:noFill/>
          </a:ln>
        </p:spPr>
        <p:txBody>
          <a:bodyPr spcFirstLastPara="1" wrap="square" lIns="60950" tIns="60950" rIns="60950" bIns="60950" anchor="t" anchorCtr="0">
            <a:spAutoFit/>
          </a:bodyPr>
          <a:lstStyle/>
          <a:p>
            <a:pPr marL="0" marR="0" lvl="0" indent="0" algn="l" rtl="0">
              <a:lnSpc>
                <a:spcPct val="90000"/>
              </a:lnSpc>
              <a:spcBef>
                <a:spcPts val="0"/>
              </a:spcBef>
              <a:spcAft>
                <a:spcPts val="0"/>
              </a:spcAft>
              <a:buClr>
                <a:schemeClr val="lt1"/>
              </a:buClr>
              <a:buSzPts val="1600"/>
              <a:buFont typeface="Rockwell"/>
              <a:buNone/>
            </a:pPr>
            <a:r>
              <a:rPr lang="en-US" sz="1800" i="0" dirty="0">
                <a:solidFill>
                  <a:schemeClr val="lt1"/>
                </a:solidFill>
                <a:latin typeface="Roboto"/>
                <a:ea typeface="Roboto"/>
                <a:cs typeface="Roboto"/>
                <a:sym typeface="Roboto"/>
              </a:rPr>
              <a:t>Explain the rules and have them start on your mark.</a:t>
            </a:r>
            <a:endParaRPr sz="1800" dirty="0">
              <a:solidFill>
                <a:schemeClr val="lt1"/>
              </a:solidFill>
              <a:latin typeface="Roboto"/>
              <a:ea typeface="Roboto"/>
              <a:cs typeface="Roboto"/>
              <a:sym typeface="Roboto"/>
            </a:endParaRPr>
          </a:p>
        </p:txBody>
      </p:sp>
      <p:cxnSp>
        <p:nvCxnSpPr>
          <p:cNvPr id="261" name="Google Shape;261;p11"/>
          <p:cNvCxnSpPr/>
          <p:nvPr/>
        </p:nvCxnSpPr>
        <p:spPr>
          <a:xfrm>
            <a:off x="5700675" y="5115143"/>
            <a:ext cx="5924700" cy="0"/>
          </a:xfrm>
          <a:prstGeom prst="straightConnector1">
            <a:avLst/>
          </a:prstGeom>
          <a:gradFill>
            <a:gsLst>
              <a:gs pos="0">
                <a:srgbClr val="E0A662"/>
              </a:gs>
              <a:gs pos="69000">
                <a:srgbClr val="E39424"/>
              </a:gs>
              <a:gs pos="100000">
                <a:srgbClr val="D1871C"/>
              </a:gs>
            </a:gsLst>
            <a:lin ang="5400000" scaled="0"/>
          </a:gradFill>
          <a:ln w="12700" cap="flat" cmpd="sng">
            <a:solidFill>
              <a:srgbClr val="DC9A3B"/>
            </a:solidFill>
            <a:prstDash val="solid"/>
            <a:round/>
            <a:headEnd type="none" w="sm" len="sm"/>
            <a:tailEnd type="none" w="sm" len="sm"/>
          </a:ln>
          <a:effectLst>
            <a:outerShdw blurRad="50800" dist="38100" dir="5400000" sy="96000" rotWithShape="0">
              <a:srgbClr val="000000">
                <a:alpha val="53725"/>
              </a:srgbClr>
            </a:outerShdw>
          </a:effectLst>
        </p:spPr>
      </p:cxnSp>
      <p:sp>
        <p:nvSpPr>
          <p:cNvPr id="262" name="Google Shape;262;p11"/>
          <p:cNvSpPr txBox="1"/>
          <p:nvPr/>
        </p:nvSpPr>
        <p:spPr>
          <a:xfrm>
            <a:off x="5700675" y="5276322"/>
            <a:ext cx="5924700" cy="5052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Rockwell"/>
              <a:buNone/>
            </a:pPr>
            <a:r>
              <a:rPr lang="en-US" sz="1800" i="0">
                <a:solidFill>
                  <a:schemeClr val="lt1"/>
                </a:solidFill>
                <a:latin typeface="Roboto"/>
                <a:ea typeface="Roboto"/>
                <a:cs typeface="Roboto"/>
                <a:sym typeface="Roboto"/>
              </a:rPr>
              <a:t>Encourage kids to make their passes in 1 or 2 kicks.</a:t>
            </a:r>
            <a:endParaRPr sz="1800">
              <a:solidFill>
                <a:schemeClr val="lt1"/>
              </a:solidFill>
              <a:latin typeface="Roboto"/>
              <a:ea typeface="Roboto"/>
              <a:cs typeface="Roboto"/>
              <a:sym typeface="Roboto"/>
            </a:endParaRPr>
          </a:p>
        </p:txBody>
      </p:sp>
      <p:pic>
        <p:nvPicPr>
          <p:cNvPr id="263" name="Google Shape;263;p11"/>
          <p:cNvPicPr preferRelativeResize="0"/>
          <p:nvPr/>
        </p:nvPicPr>
        <p:blipFill rotWithShape="1">
          <a:blip r:embed="rId4">
            <a:alphaModFix/>
          </a:blip>
          <a:srcRect/>
          <a:stretch/>
        </p:blipFill>
        <p:spPr>
          <a:xfrm>
            <a:off x="360762" y="2498026"/>
            <a:ext cx="4612626" cy="32288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12"/>
          <p:cNvSpPr txBox="1">
            <a:spLocks noGrp="1"/>
          </p:cNvSpPr>
          <p:nvPr>
            <p:ph type="title"/>
          </p:nvPr>
        </p:nvSpPr>
        <p:spPr>
          <a:xfrm>
            <a:off x="752475" y="609600"/>
            <a:ext cx="3643150" cy="56033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sz="3400"/>
              <a:t>WEEK 5</a:t>
            </a:r>
            <a:endParaRPr/>
          </a:p>
        </p:txBody>
      </p:sp>
      <p:grpSp>
        <p:nvGrpSpPr>
          <p:cNvPr id="269" name="Google Shape;269;p12"/>
          <p:cNvGrpSpPr/>
          <p:nvPr/>
        </p:nvGrpSpPr>
        <p:grpSpPr>
          <a:xfrm>
            <a:off x="4491999" y="0"/>
            <a:ext cx="7700333" cy="5870230"/>
            <a:chOff x="0" y="2260"/>
            <a:chExt cx="5924700" cy="4166830"/>
          </a:xfrm>
        </p:grpSpPr>
        <p:cxnSp>
          <p:nvCxnSpPr>
            <p:cNvPr id="270" name="Google Shape;270;p12"/>
            <p:cNvCxnSpPr/>
            <p:nvPr/>
          </p:nvCxnSpPr>
          <p:spPr>
            <a:xfrm>
              <a:off x="0" y="2260"/>
              <a:ext cx="5924550" cy="0"/>
            </a:xfrm>
            <a:prstGeom prst="straightConnector1">
              <a:avLst/>
            </a:prstGeom>
            <a:gradFill>
              <a:gsLst>
                <a:gs pos="0">
                  <a:srgbClr val="6DC6AD"/>
                </a:gs>
                <a:gs pos="69000">
                  <a:srgbClr val="3BC3A2"/>
                </a:gs>
                <a:gs pos="100000">
                  <a:srgbClr val="34B193"/>
                </a:gs>
              </a:gsLst>
              <a:lin ang="5400000" scaled="0"/>
            </a:gradFill>
            <a:ln w="12700" cap="flat" cmpd="sng">
              <a:solidFill>
                <a:schemeClr val="accent2"/>
              </a:solidFill>
              <a:prstDash val="solid"/>
              <a:round/>
              <a:headEnd type="none" w="sm" len="sm"/>
              <a:tailEnd type="none" w="sm" len="sm"/>
            </a:ln>
            <a:effectLst>
              <a:outerShdw blurRad="50800" dist="38100" dir="5400000" sy="96000" rotWithShape="0">
                <a:srgbClr val="000000">
                  <a:alpha val="53725"/>
                </a:srgbClr>
              </a:outerShdw>
            </a:effectLst>
          </p:spPr>
        </p:cxnSp>
        <p:sp>
          <p:nvSpPr>
            <p:cNvPr id="271" name="Google Shape;271;p12"/>
            <p:cNvSpPr/>
            <p:nvPr/>
          </p:nvSpPr>
          <p:spPr>
            <a:xfrm>
              <a:off x="0" y="2260"/>
              <a:ext cx="5924550" cy="7707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txBox="1"/>
            <p:nvPr/>
          </p:nvSpPr>
          <p:spPr>
            <a:xfrm>
              <a:off x="1" y="164526"/>
              <a:ext cx="4340100" cy="50040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Rockwell"/>
                <a:buNone/>
              </a:pPr>
              <a:r>
                <a:rPr lang="en-US" sz="2400" b="1" i="0">
                  <a:solidFill>
                    <a:schemeClr val="lt1"/>
                  </a:solidFill>
                  <a:latin typeface="Rockwell"/>
                  <a:ea typeface="Rockwell"/>
                  <a:cs typeface="Rockwell"/>
                  <a:sym typeface="Rockwell"/>
                </a:rPr>
                <a:t>Pressure Passing</a:t>
              </a:r>
              <a:endParaRPr sz="2400">
                <a:solidFill>
                  <a:schemeClr val="lt1"/>
                </a:solidFill>
                <a:latin typeface="Rockwell"/>
                <a:ea typeface="Rockwell"/>
                <a:cs typeface="Rockwell"/>
                <a:sym typeface="Rockwell"/>
              </a:endParaRPr>
            </a:p>
          </p:txBody>
        </p:sp>
        <p:cxnSp>
          <p:nvCxnSpPr>
            <p:cNvPr id="275" name="Google Shape;275;p12"/>
            <p:cNvCxnSpPr/>
            <p:nvPr/>
          </p:nvCxnSpPr>
          <p:spPr>
            <a:xfrm>
              <a:off x="0" y="1327449"/>
              <a:ext cx="5924700" cy="0"/>
            </a:xfrm>
            <a:prstGeom prst="straightConnector1">
              <a:avLst/>
            </a:prstGeom>
            <a:gradFill>
              <a:gsLst>
                <a:gs pos="0">
                  <a:srgbClr val="A77FCF"/>
                </a:gs>
                <a:gs pos="69000">
                  <a:srgbClr val="9054C9"/>
                </a:gs>
                <a:gs pos="100000">
                  <a:srgbClr val="8347BA"/>
                </a:gs>
              </a:gsLst>
              <a:lin ang="5400000" scaled="0"/>
            </a:gradFill>
            <a:ln w="12700" cap="flat" cmpd="sng">
              <a:solidFill>
                <a:srgbClr val="9965C9"/>
              </a:solidFill>
              <a:prstDash val="solid"/>
              <a:round/>
              <a:headEnd type="none" w="sm" len="sm"/>
              <a:tailEnd type="none" w="sm" len="sm"/>
            </a:ln>
            <a:effectLst>
              <a:outerShdw blurRad="50800" dist="38100" dir="5400000" sy="96000" rotWithShape="0">
                <a:srgbClr val="000000">
                  <a:alpha val="53725"/>
                </a:srgbClr>
              </a:outerShdw>
            </a:effectLst>
          </p:spPr>
        </p:cxnSp>
        <p:sp>
          <p:nvSpPr>
            <p:cNvPr id="276" name="Google Shape;276;p12"/>
            <p:cNvSpPr txBox="1"/>
            <p:nvPr/>
          </p:nvSpPr>
          <p:spPr>
            <a:xfrm>
              <a:off x="0" y="1435626"/>
              <a:ext cx="5924700" cy="612900"/>
            </a:xfrm>
            <a:prstGeom prst="rect">
              <a:avLst/>
            </a:prstGeom>
            <a:noFill/>
            <a:ln>
              <a:noFill/>
            </a:ln>
          </p:spPr>
          <p:txBody>
            <a:bodyPr spcFirstLastPara="1" wrap="square" lIns="57150" tIns="57150" rIns="57150" bIns="57150" anchor="t" anchorCtr="0">
              <a:spAutoFit/>
            </a:bodyPr>
            <a:lstStyle/>
            <a:p>
              <a:pPr marL="0" marR="0" lvl="0" indent="0" algn="l" rtl="0">
                <a:lnSpc>
                  <a:spcPct val="90000"/>
                </a:lnSpc>
                <a:spcBef>
                  <a:spcPts val="0"/>
                </a:spcBef>
                <a:spcAft>
                  <a:spcPts val="0"/>
                </a:spcAft>
                <a:buClr>
                  <a:schemeClr val="lt1"/>
                </a:buClr>
                <a:buSzPts val="1500"/>
                <a:buFont typeface="Rockwell"/>
                <a:buNone/>
              </a:pPr>
              <a:r>
                <a:rPr lang="en-US" sz="1800" i="0" dirty="0">
                  <a:solidFill>
                    <a:schemeClr val="lt1"/>
                  </a:solidFill>
                  <a:latin typeface="Roboto"/>
                  <a:ea typeface="Roboto"/>
                  <a:cs typeface="Roboto"/>
                  <a:sym typeface="Roboto"/>
                </a:rPr>
                <a:t>Mark a circle around one player and make others stand around it. Introduce a ball into the circle and let the player in the center kick it towards somebody in the outer circle. </a:t>
              </a:r>
              <a:endParaRPr sz="1800" dirty="0">
                <a:solidFill>
                  <a:schemeClr val="lt1"/>
                </a:solidFill>
                <a:latin typeface="Roboto"/>
                <a:ea typeface="Roboto"/>
                <a:cs typeface="Roboto"/>
                <a:sym typeface="Roboto"/>
              </a:endParaRPr>
            </a:p>
          </p:txBody>
        </p:sp>
        <p:cxnSp>
          <p:nvCxnSpPr>
            <p:cNvPr id="277" name="Google Shape;277;p12"/>
            <p:cNvCxnSpPr/>
            <p:nvPr/>
          </p:nvCxnSpPr>
          <p:spPr>
            <a:xfrm>
              <a:off x="0" y="2152309"/>
              <a:ext cx="5924700" cy="0"/>
            </a:xfrm>
            <a:prstGeom prst="straightConnector1">
              <a:avLst/>
            </a:prstGeom>
            <a:gradFill>
              <a:gsLst>
                <a:gs pos="0">
                  <a:srgbClr val="CA6C85"/>
                </a:gs>
                <a:gs pos="69000">
                  <a:srgbClr val="C93861"/>
                </a:gs>
                <a:gs pos="100000">
                  <a:srgbClr val="B73157"/>
                </a:gs>
              </a:gsLst>
              <a:lin ang="5400000" scaled="0"/>
            </a:gradFill>
            <a:ln w="12700" cap="flat" cmpd="sng">
              <a:solidFill>
                <a:srgbClr val="C44D6F"/>
              </a:solidFill>
              <a:prstDash val="solid"/>
              <a:round/>
              <a:headEnd type="none" w="sm" len="sm"/>
              <a:tailEnd type="none" w="sm" len="sm"/>
            </a:ln>
            <a:effectLst>
              <a:outerShdw blurRad="50800" dist="38100" dir="5400000" sy="96000" rotWithShape="0">
                <a:srgbClr val="000000">
                  <a:alpha val="53725"/>
                </a:srgbClr>
              </a:outerShdw>
            </a:effectLst>
          </p:spPr>
        </p:cxnSp>
        <p:sp>
          <p:nvSpPr>
            <p:cNvPr id="278" name="Google Shape;278;p12"/>
            <p:cNvSpPr txBox="1"/>
            <p:nvPr/>
          </p:nvSpPr>
          <p:spPr>
            <a:xfrm>
              <a:off x="0" y="2260486"/>
              <a:ext cx="5924700" cy="612900"/>
            </a:xfrm>
            <a:prstGeom prst="rect">
              <a:avLst/>
            </a:prstGeom>
            <a:noFill/>
            <a:ln>
              <a:noFill/>
            </a:ln>
          </p:spPr>
          <p:txBody>
            <a:bodyPr spcFirstLastPara="1" wrap="square" lIns="57150" tIns="57150" rIns="57150" bIns="57150" anchor="t" anchorCtr="0">
              <a:spAutoFit/>
            </a:bodyPr>
            <a:lstStyle/>
            <a:p>
              <a:pPr marL="0" marR="0" lvl="0" indent="0" algn="l" rtl="0">
                <a:lnSpc>
                  <a:spcPct val="90000"/>
                </a:lnSpc>
                <a:spcBef>
                  <a:spcPts val="0"/>
                </a:spcBef>
                <a:spcAft>
                  <a:spcPts val="0"/>
                </a:spcAft>
                <a:buClr>
                  <a:schemeClr val="lt1"/>
                </a:buClr>
                <a:buSzPts val="1500"/>
                <a:buFont typeface="Rockwell"/>
                <a:buNone/>
              </a:pPr>
              <a:r>
                <a:rPr lang="en-US" sz="1800" i="0">
                  <a:solidFill>
                    <a:schemeClr val="lt1"/>
                  </a:solidFill>
                  <a:latin typeface="Roboto"/>
                  <a:ea typeface="Roboto"/>
                  <a:cs typeface="Roboto"/>
                  <a:sym typeface="Roboto"/>
                </a:rPr>
                <a:t>The player outside must trap and kick it back towards the center. The player standing inside the circle must trap and kick the ball towards the next person in the outside circle this time.</a:t>
              </a:r>
              <a:endParaRPr sz="1800">
                <a:solidFill>
                  <a:schemeClr val="lt1"/>
                </a:solidFill>
                <a:latin typeface="Roboto"/>
                <a:ea typeface="Roboto"/>
                <a:cs typeface="Roboto"/>
                <a:sym typeface="Roboto"/>
              </a:endParaRPr>
            </a:p>
          </p:txBody>
        </p:sp>
        <p:cxnSp>
          <p:nvCxnSpPr>
            <p:cNvPr id="279" name="Google Shape;279;p12"/>
            <p:cNvCxnSpPr/>
            <p:nvPr/>
          </p:nvCxnSpPr>
          <p:spPr>
            <a:xfrm>
              <a:off x="0" y="2977169"/>
              <a:ext cx="5924700" cy="0"/>
            </a:xfrm>
            <a:prstGeom prst="straightConnector1">
              <a:avLst/>
            </a:prstGeom>
            <a:gradFill>
              <a:gsLst>
                <a:gs pos="0">
                  <a:srgbClr val="E0A862"/>
                </a:gs>
                <a:gs pos="69000">
                  <a:srgbClr val="E39624"/>
                </a:gs>
                <a:gs pos="100000">
                  <a:srgbClr val="D1891C"/>
                </a:gs>
              </a:gsLst>
              <a:lin ang="5400000" scaled="0"/>
            </a:gradFill>
            <a:ln w="12700" cap="flat" cmpd="sng">
              <a:solidFill>
                <a:srgbClr val="DC9B3B"/>
              </a:solidFill>
              <a:prstDash val="solid"/>
              <a:round/>
              <a:headEnd type="none" w="sm" len="sm"/>
              <a:tailEnd type="none" w="sm" len="sm"/>
            </a:ln>
            <a:effectLst>
              <a:outerShdw blurRad="50800" dist="38100" dir="5400000" sy="96000" rotWithShape="0">
                <a:srgbClr val="000000">
                  <a:alpha val="53725"/>
                </a:srgbClr>
              </a:outerShdw>
            </a:effectLst>
          </p:spPr>
        </p:cxnSp>
        <p:sp>
          <p:nvSpPr>
            <p:cNvPr id="280" name="Google Shape;280;p12"/>
            <p:cNvSpPr txBox="1"/>
            <p:nvPr/>
          </p:nvSpPr>
          <p:spPr>
            <a:xfrm>
              <a:off x="0" y="3085346"/>
              <a:ext cx="5924700" cy="612900"/>
            </a:xfrm>
            <a:prstGeom prst="rect">
              <a:avLst/>
            </a:prstGeom>
            <a:noFill/>
            <a:ln>
              <a:noFill/>
            </a:ln>
          </p:spPr>
          <p:txBody>
            <a:bodyPr spcFirstLastPara="1" wrap="square" lIns="57150" tIns="57150" rIns="57150" bIns="57150" anchor="t" anchorCtr="0">
              <a:spAutoFit/>
            </a:bodyPr>
            <a:lstStyle/>
            <a:p>
              <a:pPr marL="0" marR="0" lvl="0" indent="0" algn="l" rtl="0">
                <a:lnSpc>
                  <a:spcPct val="90000"/>
                </a:lnSpc>
                <a:spcBef>
                  <a:spcPts val="0"/>
                </a:spcBef>
                <a:spcAft>
                  <a:spcPts val="0"/>
                </a:spcAft>
                <a:buClr>
                  <a:schemeClr val="lt1"/>
                </a:buClr>
                <a:buSzPts val="1500"/>
                <a:buFont typeface="Rockwell"/>
                <a:buNone/>
              </a:pPr>
              <a:r>
                <a:rPr lang="en-US" sz="1800" i="0" dirty="0">
                  <a:solidFill>
                    <a:schemeClr val="lt1"/>
                  </a:solidFill>
                  <a:latin typeface="Roboto"/>
                  <a:ea typeface="Roboto"/>
                  <a:cs typeface="Roboto"/>
                  <a:sym typeface="Roboto"/>
                </a:rPr>
                <a:t>After completing one circle, introduce another ball into the circus. Now the players must attend to two balls being passed around. Repeat until there are four balls in rotation. </a:t>
              </a:r>
              <a:endParaRPr sz="1800" dirty="0">
                <a:solidFill>
                  <a:schemeClr val="lt1"/>
                </a:solidFill>
                <a:latin typeface="Roboto"/>
                <a:ea typeface="Roboto"/>
                <a:cs typeface="Roboto"/>
                <a:sym typeface="Roboto"/>
              </a:endParaRPr>
            </a:p>
          </p:txBody>
        </p:sp>
        <p:cxnSp>
          <p:nvCxnSpPr>
            <p:cNvPr id="281" name="Google Shape;281;p12"/>
            <p:cNvCxnSpPr/>
            <p:nvPr/>
          </p:nvCxnSpPr>
          <p:spPr>
            <a:xfrm>
              <a:off x="0" y="3802029"/>
              <a:ext cx="5924700" cy="0"/>
            </a:xfrm>
            <a:prstGeom prst="straightConnector1">
              <a:avLst/>
            </a:prstGeom>
            <a:gradFill>
              <a:gsLst>
                <a:gs pos="0">
                  <a:srgbClr val="6DC6AD"/>
                </a:gs>
                <a:gs pos="69000">
                  <a:srgbClr val="3BC3A2"/>
                </a:gs>
                <a:gs pos="100000">
                  <a:srgbClr val="34B193"/>
                </a:gs>
              </a:gsLst>
              <a:lin ang="5400000" scaled="0"/>
            </a:gradFill>
            <a:ln w="12700" cap="flat" cmpd="sng">
              <a:solidFill>
                <a:schemeClr val="accent2"/>
              </a:solidFill>
              <a:prstDash val="solid"/>
              <a:round/>
              <a:headEnd type="none" w="sm" len="sm"/>
              <a:tailEnd type="none" w="sm" len="sm"/>
            </a:ln>
            <a:effectLst>
              <a:outerShdw blurRad="50800" dist="38100" dir="5400000" sy="96000" rotWithShape="0">
                <a:srgbClr val="000000">
                  <a:alpha val="53725"/>
                </a:srgbClr>
              </a:outerShdw>
            </a:effectLst>
          </p:spPr>
        </p:cxnSp>
        <p:sp>
          <p:nvSpPr>
            <p:cNvPr id="282" name="Google Shape;282;p12"/>
            <p:cNvSpPr txBox="1"/>
            <p:nvPr/>
          </p:nvSpPr>
          <p:spPr>
            <a:xfrm>
              <a:off x="0" y="3910207"/>
              <a:ext cx="5924700" cy="258883"/>
            </a:xfrm>
            <a:prstGeom prst="rect">
              <a:avLst/>
            </a:prstGeom>
            <a:noFill/>
            <a:ln>
              <a:noFill/>
            </a:ln>
          </p:spPr>
          <p:txBody>
            <a:bodyPr spcFirstLastPara="1" wrap="square" lIns="57150" tIns="57150" rIns="57150" bIns="57150" anchor="t" anchorCtr="0">
              <a:spAutoFit/>
            </a:bodyPr>
            <a:lstStyle/>
            <a:p>
              <a:pPr marL="0" marR="0" lvl="0" indent="0" algn="l" rtl="0">
                <a:lnSpc>
                  <a:spcPct val="90000"/>
                </a:lnSpc>
                <a:spcBef>
                  <a:spcPts val="0"/>
                </a:spcBef>
                <a:spcAft>
                  <a:spcPts val="0"/>
                </a:spcAft>
                <a:buClr>
                  <a:schemeClr val="lt1"/>
                </a:buClr>
                <a:buSzPts val="1500"/>
                <a:buFont typeface="Rockwell"/>
                <a:buNone/>
              </a:pPr>
              <a:r>
                <a:rPr lang="en-US" sz="1800" i="0" dirty="0">
                  <a:solidFill>
                    <a:schemeClr val="lt1"/>
                  </a:solidFill>
                  <a:latin typeface="Roboto"/>
                  <a:ea typeface="Roboto"/>
                  <a:cs typeface="Roboto"/>
                  <a:sym typeface="Roboto"/>
                </a:rPr>
                <a:t>Change the player inside the circle after every few minutes. </a:t>
              </a:r>
              <a:endParaRPr sz="1800" dirty="0">
                <a:solidFill>
                  <a:schemeClr val="lt1"/>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Google Shape;287;p13"/>
          <p:cNvSpPr txBox="1">
            <a:spLocks noGrp="1"/>
          </p:cNvSpPr>
          <p:nvPr>
            <p:ph type="title"/>
          </p:nvPr>
        </p:nvSpPr>
        <p:spPr>
          <a:xfrm>
            <a:off x="1057275" y="609600"/>
            <a:ext cx="3643200" cy="1034400"/>
          </a:xfrm>
          <a:prstGeom prst="rect">
            <a:avLst/>
          </a:prstGeom>
          <a:noFill/>
          <a:ln>
            <a:noFill/>
          </a:ln>
        </p:spPr>
        <p:txBody>
          <a:bodyPr spcFirstLastPara="1" wrap="square" lIns="91425" tIns="45700" rIns="91425" bIns="45700" anchor="ctr" anchorCtr="0">
            <a:spAutoFit/>
          </a:bodyPr>
          <a:lstStyle/>
          <a:p>
            <a:pPr marL="0" lvl="0" indent="0" algn="ctr" rtl="0">
              <a:lnSpc>
                <a:spcPct val="90000"/>
              </a:lnSpc>
              <a:spcBef>
                <a:spcPts val="0"/>
              </a:spcBef>
              <a:spcAft>
                <a:spcPts val="0"/>
              </a:spcAft>
              <a:buClr>
                <a:schemeClr val="lt1"/>
              </a:buClr>
              <a:buSzPts val="3400"/>
              <a:buFont typeface="Bookman Old Style"/>
              <a:buNone/>
            </a:pPr>
            <a:r>
              <a:rPr lang="en-US" sz="3400"/>
              <a:t>PASS, RUN, AND SHOOT</a:t>
            </a:r>
            <a:endParaRPr sz="3400"/>
          </a:p>
        </p:txBody>
      </p:sp>
      <p:grpSp>
        <p:nvGrpSpPr>
          <p:cNvPr id="288" name="Google Shape;288;p13"/>
          <p:cNvGrpSpPr/>
          <p:nvPr/>
        </p:nvGrpSpPr>
        <p:grpSpPr>
          <a:xfrm>
            <a:off x="5889550" y="1114425"/>
            <a:ext cx="5924813" cy="3306399"/>
            <a:chOff x="-75" y="0"/>
            <a:chExt cx="5924813" cy="3306399"/>
          </a:xfrm>
        </p:grpSpPr>
        <p:cxnSp>
          <p:nvCxnSpPr>
            <p:cNvPr id="289" name="Google Shape;289;p13"/>
            <p:cNvCxnSpPr/>
            <p:nvPr/>
          </p:nvCxnSpPr>
          <p:spPr>
            <a:xfrm>
              <a:off x="0" y="0"/>
              <a:ext cx="5924550" cy="0"/>
            </a:xfrm>
            <a:prstGeom prst="straightConnector1">
              <a:avLst/>
            </a:prstGeom>
            <a:gradFill>
              <a:gsLst>
                <a:gs pos="0">
                  <a:srgbClr val="6DC6AD"/>
                </a:gs>
                <a:gs pos="69000">
                  <a:srgbClr val="3BC3A2"/>
                </a:gs>
                <a:gs pos="100000">
                  <a:srgbClr val="34B193"/>
                </a:gs>
              </a:gsLst>
              <a:lin ang="5400000" scaled="0"/>
            </a:gradFill>
            <a:ln w="12700" cap="flat" cmpd="sng">
              <a:solidFill>
                <a:schemeClr val="accent2"/>
              </a:solidFill>
              <a:prstDash val="solid"/>
              <a:round/>
              <a:headEnd type="none" w="sm" len="sm"/>
              <a:tailEnd type="none" w="sm" len="sm"/>
            </a:ln>
            <a:effectLst>
              <a:outerShdw blurRad="50800" dist="38100" dir="5400000" sy="96000" rotWithShape="0">
                <a:srgbClr val="000000">
                  <a:alpha val="53725"/>
                </a:srgbClr>
              </a:outerShdw>
            </a:effectLst>
          </p:spPr>
        </p:cxnSp>
        <p:sp>
          <p:nvSpPr>
            <p:cNvPr id="290" name="Google Shape;290;p13"/>
            <p:cNvSpPr txBox="1"/>
            <p:nvPr/>
          </p:nvSpPr>
          <p:spPr>
            <a:xfrm>
              <a:off x="0" y="0"/>
              <a:ext cx="5924700" cy="560400"/>
            </a:xfrm>
            <a:prstGeom prst="rect">
              <a:avLst/>
            </a:prstGeom>
            <a:noFill/>
            <a:ln>
              <a:noFill/>
            </a:ln>
          </p:spPr>
          <p:txBody>
            <a:bodyPr spcFirstLastPara="1" wrap="square" lIns="99050" tIns="99050" rIns="99050" bIns="99050" anchor="t" anchorCtr="0">
              <a:spAutoFit/>
            </a:bodyPr>
            <a:lstStyle/>
            <a:p>
              <a:pPr marL="0" marR="0" lvl="0" indent="0" algn="l" rtl="0">
                <a:lnSpc>
                  <a:spcPct val="90000"/>
                </a:lnSpc>
                <a:spcBef>
                  <a:spcPts val="0"/>
                </a:spcBef>
                <a:spcAft>
                  <a:spcPts val="0"/>
                </a:spcAft>
                <a:buClr>
                  <a:schemeClr val="lt1"/>
                </a:buClr>
                <a:buSzPts val="2600"/>
                <a:buFont typeface="Rockwell"/>
                <a:buNone/>
              </a:pPr>
              <a:r>
                <a:rPr lang="en-US" sz="2600" b="1" i="0">
                  <a:solidFill>
                    <a:schemeClr val="lt1"/>
                  </a:solidFill>
                  <a:latin typeface="Roboto"/>
                  <a:ea typeface="Roboto"/>
                  <a:cs typeface="Roboto"/>
                  <a:sym typeface="Roboto"/>
                </a:rPr>
                <a:t>Pass, Run, And Shoot</a:t>
              </a:r>
              <a:endParaRPr sz="2600">
                <a:solidFill>
                  <a:schemeClr val="lt1"/>
                </a:solidFill>
                <a:latin typeface="Roboto"/>
                <a:ea typeface="Roboto"/>
                <a:cs typeface="Roboto"/>
                <a:sym typeface="Roboto"/>
              </a:endParaRPr>
            </a:p>
          </p:txBody>
        </p:sp>
        <p:cxnSp>
          <p:nvCxnSpPr>
            <p:cNvPr id="291" name="Google Shape;291;p13"/>
            <p:cNvCxnSpPr/>
            <p:nvPr/>
          </p:nvCxnSpPr>
          <p:spPr>
            <a:xfrm>
              <a:off x="38" y="1988824"/>
              <a:ext cx="5924700" cy="0"/>
            </a:xfrm>
            <a:prstGeom prst="straightConnector1">
              <a:avLst/>
            </a:prstGeom>
            <a:gradFill>
              <a:gsLst>
                <a:gs pos="0">
                  <a:srgbClr val="6AA8D0"/>
                </a:gs>
                <a:gs pos="69000">
                  <a:srgbClr val="3596CF"/>
                </a:gs>
                <a:gs pos="100000">
                  <a:srgbClr val="2C89BE"/>
                </a:gs>
              </a:gsLst>
              <a:lin ang="5400000" scaled="0"/>
            </a:gradFill>
            <a:ln w="12700" cap="flat" cmpd="sng">
              <a:solidFill>
                <a:srgbClr val="499BCB"/>
              </a:solidFill>
              <a:prstDash val="solid"/>
              <a:round/>
              <a:headEnd type="none" w="sm" len="sm"/>
              <a:tailEnd type="none" w="sm" len="sm"/>
            </a:ln>
            <a:effectLst>
              <a:outerShdw blurRad="50800" dist="38100" dir="5400000" sy="96000" rotWithShape="0">
                <a:srgbClr val="000000">
                  <a:alpha val="53725"/>
                </a:srgbClr>
              </a:outerShdw>
            </a:effectLst>
          </p:spPr>
        </p:cxnSp>
        <p:sp>
          <p:nvSpPr>
            <p:cNvPr id="292" name="Google Shape;292;p13"/>
            <p:cNvSpPr txBox="1"/>
            <p:nvPr/>
          </p:nvSpPr>
          <p:spPr>
            <a:xfrm>
              <a:off x="-75" y="2108799"/>
              <a:ext cx="5924700" cy="1197600"/>
            </a:xfrm>
            <a:prstGeom prst="rect">
              <a:avLst/>
            </a:prstGeom>
            <a:noFill/>
            <a:ln>
              <a:noFill/>
            </a:ln>
          </p:spPr>
          <p:txBody>
            <a:bodyPr spcFirstLastPara="1" wrap="square" lIns="99050" tIns="99050" rIns="99050" bIns="99050" anchor="t" anchorCtr="0">
              <a:spAutoFit/>
            </a:bodyPr>
            <a:lstStyle/>
            <a:p>
              <a:pPr marL="0" marR="0" lvl="0" indent="0" algn="l" rtl="0">
                <a:lnSpc>
                  <a:spcPct val="90000"/>
                </a:lnSpc>
                <a:spcBef>
                  <a:spcPts val="0"/>
                </a:spcBef>
                <a:spcAft>
                  <a:spcPts val="0"/>
                </a:spcAft>
                <a:buClr>
                  <a:schemeClr val="lt1"/>
                </a:buClr>
                <a:buSzPts val="2600"/>
                <a:buFont typeface="Rockwell"/>
                <a:buNone/>
              </a:pPr>
              <a:r>
                <a:rPr lang="en-US" sz="1800" i="0">
                  <a:solidFill>
                    <a:schemeClr val="lt1"/>
                  </a:solidFill>
                  <a:latin typeface="Roboto"/>
                  <a:ea typeface="Roboto"/>
                  <a:cs typeface="Roboto"/>
                  <a:sym typeface="Roboto"/>
                </a:rPr>
                <a:t>Stand away from one player with the ball at your feet. Kick and pass the ball towards the kid but not directly to them. The kid must run towards the ball and kick it while it’s in motion and try to strike a goal. </a:t>
              </a:r>
              <a:endParaRPr sz="1800">
                <a:solidFill>
                  <a:schemeClr val="lt1"/>
                </a:solidFill>
                <a:latin typeface="Roboto"/>
                <a:ea typeface="Roboto"/>
                <a:cs typeface="Roboto"/>
                <a:sym typeface="Roboto"/>
              </a:endParaRPr>
            </a:p>
          </p:txBody>
        </p:sp>
      </p:grpSp>
      <p:pic>
        <p:nvPicPr>
          <p:cNvPr id="293" name="Google Shape;293;p13"/>
          <p:cNvPicPr preferRelativeResize="0"/>
          <p:nvPr/>
        </p:nvPicPr>
        <p:blipFill rotWithShape="1">
          <a:blip r:embed="rId4">
            <a:alphaModFix/>
          </a:blip>
          <a:srcRect/>
          <a:stretch/>
        </p:blipFill>
        <p:spPr>
          <a:xfrm>
            <a:off x="152400" y="1952100"/>
            <a:ext cx="5584826" cy="34549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4">
            <a:alphaModFix amt="35000"/>
          </a:blip>
          <a:srcRect l="1812" r="1673" b="-1"/>
          <a:stretch/>
        </p:blipFill>
        <p:spPr>
          <a:xfrm>
            <a:off x="20" y="2030"/>
            <a:ext cx="12191980" cy="6855970"/>
          </a:xfrm>
          <a:prstGeom prst="rect">
            <a:avLst/>
          </a:prstGeom>
          <a:noFill/>
          <a:ln>
            <a:noFill/>
          </a:ln>
        </p:spPr>
      </p:pic>
      <p:sp>
        <p:nvSpPr>
          <p:cNvPr id="299" name="Google Shape;299;p14"/>
          <p:cNvSpPr/>
          <p:nvPr/>
        </p:nvSpPr>
        <p:spPr>
          <a:xfrm>
            <a:off x="0" y="0"/>
            <a:ext cx="12192000" cy="6858000"/>
          </a:xfrm>
          <a:prstGeom prst="rect">
            <a:avLst/>
          </a:prstGeom>
          <a:gradFill>
            <a:gsLst>
              <a:gs pos="0">
                <a:srgbClr val="1F445F">
                  <a:alpha val="2745"/>
                </a:srgbClr>
              </a:gs>
              <a:gs pos="32000">
                <a:srgbClr val="1F445F">
                  <a:alpha val="2745"/>
                </a:srgbClr>
              </a:gs>
              <a:gs pos="100000">
                <a:srgbClr val="000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Calibri"/>
              <a:ea typeface="Calibri"/>
              <a:cs typeface="Calibri"/>
              <a:sym typeface="Calibri"/>
            </a:endParaRPr>
          </a:p>
        </p:txBody>
      </p:sp>
      <p:sp>
        <p:nvSpPr>
          <p:cNvPr id="300" name="Google Shape;300;p14"/>
          <p:cNvSpPr txBox="1">
            <a:spLocks noGrp="1"/>
          </p:cNvSpPr>
          <p:nvPr>
            <p:ph type="title"/>
          </p:nvPr>
        </p:nvSpPr>
        <p:spPr>
          <a:xfrm>
            <a:off x="913795" y="228600"/>
            <a:ext cx="10353900" cy="890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Bookman Old Style"/>
              <a:buNone/>
            </a:pPr>
            <a:r>
              <a:rPr lang="en-US" sz="2900"/>
              <a:t>WEEK 6</a:t>
            </a:r>
            <a:br>
              <a:rPr lang="en-US" sz="2900"/>
            </a:br>
            <a:r>
              <a:rPr lang="en-US" sz="2900" b="0" i="0">
                <a:latin typeface="Geo"/>
                <a:ea typeface="Geo"/>
                <a:cs typeface="Geo"/>
                <a:sym typeface="Geo"/>
              </a:rPr>
              <a:t>SHARKS AND MINNOWS</a:t>
            </a:r>
            <a:br>
              <a:rPr lang="en-US" sz="2900" b="0" i="0">
                <a:latin typeface="Geo"/>
                <a:ea typeface="Geo"/>
                <a:cs typeface="Geo"/>
                <a:sym typeface="Geo"/>
              </a:rPr>
            </a:br>
            <a:endParaRPr sz="2900"/>
          </a:p>
        </p:txBody>
      </p:sp>
      <p:sp>
        <p:nvSpPr>
          <p:cNvPr id="301" name="Google Shape;301;p14"/>
          <p:cNvSpPr txBox="1">
            <a:spLocks noGrp="1"/>
          </p:cNvSpPr>
          <p:nvPr>
            <p:ph type="body" idx="1"/>
          </p:nvPr>
        </p:nvSpPr>
        <p:spPr>
          <a:xfrm>
            <a:off x="25" y="756275"/>
            <a:ext cx="12192000" cy="5941500"/>
          </a:xfrm>
          <a:prstGeom prst="rect">
            <a:avLst/>
          </a:prstGeom>
          <a:noFill/>
          <a:ln>
            <a:noFill/>
          </a:ln>
        </p:spPr>
        <p:txBody>
          <a:bodyPr spcFirstLastPara="1" wrap="square" lIns="91425" tIns="45700" rIns="91425" bIns="45700" anchor="t" anchorCtr="0">
            <a:spAutoFit/>
          </a:bodyPr>
          <a:lstStyle/>
          <a:p>
            <a:pPr marL="0" lvl="0" indent="0" algn="l" rtl="0">
              <a:lnSpc>
                <a:spcPct val="110000"/>
              </a:lnSpc>
              <a:spcBef>
                <a:spcPts val="0"/>
              </a:spcBef>
              <a:spcAft>
                <a:spcPts val="0"/>
              </a:spcAft>
              <a:buNone/>
            </a:pPr>
            <a:r>
              <a:rPr lang="en-US" sz="1600" i="0">
                <a:latin typeface="Roboto"/>
                <a:ea typeface="Roboto"/>
                <a:cs typeface="Roboto"/>
                <a:sym typeface="Roboto"/>
              </a:rPr>
              <a:t>Sharks and Minnows</a:t>
            </a:r>
            <a:endParaRPr sz="1600">
              <a:latin typeface="Roboto"/>
              <a:ea typeface="Roboto"/>
              <a:cs typeface="Roboto"/>
              <a:sym typeface="Roboto"/>
            </a:endParaRPr>
          </a:p>
          <a:p>
            <a:pPr marL="228600" lvl="0" indent="-247967" algn="l" rtl="0">
              <a:lnSpc>
                <a:spcPct val="110000"/>
              </a:lnSpc>
              <a:spcBef>
                <a:spcPts val="1000"/>
              </a:spcBef>
              <a:spcAft>
                <a:spcPts val="0"/>
              </a:spcAft>
              <a:buClr>
                <a:schemeClr val="lt1"/>
              </a:buClr>
              <a:buSzPts val="1600"/>
              <a:buFont typeface="Roboto"/>
              <a:buChar char="•"/>
            </a:pPr>
            <a:r>
              <a:rPr lang="en-US" sz="1600" i="0">
                <a:latin typeface="Roboto"/>
                <a:ea typeface="Roboto"/>
                <a:cs typeface="Roboto"/>
                <a:sym typeface="Roboto"/>
              </a:rPr>
              <a:t>This drill trains young players to protect the ball by placing it between their bodies and the oncoming defender.</a:t>
            </a:r>
            <a:endParaRPr sz="1600">
              <a:latin typeface="Roboto"/>
              <a:ea typeface="Roboto"/>
              <a:cs typeface="Roboto"/>
              <a:sym typeface="Roboto"/>
            </a:endParaRPr>
          </a:p>
          <a:p>
            <a:pPr marL="0" lvl="0" indent="0" algn="l" rtl="0">
              <a:lnSpc>
                <a:spcPct val="110000"/>
              </a:lnSpc>
              <a:spcBef>
                <a:spcPts val="1000"/>
              </a:spcBef>
              <a:spcAft>
                <a:spcPts val="0"/>
              </a:spcAft>
              <a:buNone/>
            </a:pPr>
            <a:r>
              <a:rPr lang="en-US" sz="1600" i="0">
                <a:latin typeface="Roboto"/>
                <a:ea typeface="Roboto"/>
                <a:cs typeface="Roboto"/>
                <a:sym typeface="Roboto"/>
              </a:rPr>
              <a:t>Set Up</a:t>
            </a:r>
            <a:endParaRPr sz="1600" i="0">
              <a:latin typeface="Roboto"/>
              <a:ea typeface="Roboto"/>
              <a:cs typeface="Roboto"/>
              <a:sym typeface="Roboto"/>
            </a:endParaRPr>
          </a:p>
          <a:p>
            <a:pPr marL="228600" lvl="0" indent="-247967" algn="l" rtl="0">
              <a:lnSpc>
                <a:spcPct val="110000"/>
              </a:lnSpc>
              <a:spcBef>
                <a:spcPts val="1000"/>
              </a:spcBef>
              <a:spcAft>
                <a:spcPts val="0"/>
              </a:spcAft>
              <a:buClr>
                <a:schemeClr val="lt1"/>
              </a:buClr>
              <a:buSzPts val="1600"/>
              <a:buFont typeface="Roboto"/>
              <a:buChar char="•"/>
            </a:pPr>
            <a:r>
              <a:rPr lang="en-US" sz="1600" i="0">
                <a:latin typeface="Roboto"/>
                <a:ea typeface="Roboto"/>
                <a:cs typeface="Roboto"/>
                <a:sym typeface="Roboto"/>
              </a:rPr>
              <a:t>Use markers to build a grid 20 by 25 yards. Feel free to adjust the size of the play area depending on the skill level and the number of players.</a:t>
            </a:r>
            <a:endParaRPr sz="1600">
              <a:latin typeface="Roboto"/>
              <a:ea typeface="Roboto"/>
              <a:cs typeface="Roboto"/>
              <a:sym typeface="Roboto"/>
            </a:endParaRPr>
          </a:p>
          <a:p>
            <a:pPr marL="228600" lvl="0" indent="-247967" algn="l" rtl="0">
              <a:lnSpc>
                <a:spcPct val="110000"/>
              </a:lnSpc>
              <a:spcBef>
                <a:spcPts val="1000"/>
              </a:spcBef>
              <a:spcAft>
                <a:spcPts val="0"/>
              </a:spcAft>
              <a:buClr>
                <a:schemeClr val="lt1"/>
              </a:buClr>
              <a:buSzPts val="1600"/>
              <a:buFont typeface="Roboto"/>
              <a:buChar char="•"/>
            </a:pPr>
            <a:r>
              <a:rPr lang="en-US" sz="1600" i="0">
                <a:latin typeface="Roboto"/>
                <a:ea typeface="Roboto"/>
                <a:cs typeface="Roboto"/>
                <a:sym typeface="Roboto"/>
              </a:rPr>
              <a:t>Two players stay in the middle of the grid without a ball. These are the sharks. The rest stand along the length of the grid, each with a ball at their feet. These are the minnows.</a:t>
            </a:r>
            <a:endParaRPr sz="1600">
              <a:latin typeface="Roboto"/>
              <a:ea typeface="Roboto"/>
              <a:cs typeface="Roboto"/>
              <a:sym typeface="Roboto"/>
            </a:endParaRPr>
          </a:p>
          <a:p>
            <a:pPr marL="0" lvl="0" indent="0" algn="l" rtl="0">
              <a:lnSpc>
                <a:spcPct val="110000"/>
              </a:lnSpc>
              <a:spcBef>
                <a:spcPts val="1000"/>
              </a:spcBef>
              <a:spcAft>
                <a:spcPts val="0"/>
              </a:spcAft>
              <a:buNone/>
            </a:pPr>
            <a:r>
              <a:rPr lang="en-US" sz="1600" i="0">
                <a:latin typeface="Roboto"/>
                <a:ea typeface="Roboto"/>
                <a:cs typeface="Roboto"/>
                <a:sym typeface="Roboto"/>
              </a:rPr>
              <a:t>Objective</a:t>
            </a:r>
            <a:endParaRPr sz="1600" i="0">
              <a:latin typeface="Roboto"/>
              <a:ea typeface="Roboto"/>
              <a:cs typeface="Roboto"/>
              <a:sym typeface="Roboto"/>
            </a:endParaRPr>
          </a:p>
          <a:p>
            <a:pPr marL="228600" lvl="0" indent="-247967" algn="l" rtl="0">
              <a:lnSpc>
                <a:spcPct val="110000"/>
              </a:lnSpc>
              <a:spcBef>
                <a:spcPts val="1000"/>
              </a:spcBef>
              <a:spcAft>
                <a:spcPts val="0"/>
              </a:spcAft>
              <a:buClr>
                <a:schemeClr val="lt1"/>
              </a:buClr>
              <a:buSzPts val="1600"/>
              <a:buFont typeface="Roboto"/>
              <a:buChar char="•"/>
            </a:pPr>
            <a:r>
              <a:rPr lang="en-US" sz="1600" i="0">
                <a:latin typeface="Roboto"/>
                <a:ea typeface="Roboto"/>
                <a:cs typeface="Roboto"/>
                <a:sym typeface="Roboto"/>
              </a:rPr>
              <a:t>This drill aims to have the minnows attempt to dribble the ball across the sea of sharks to the other side of the dribble.</a:t>
            </a:r>
            <a:endParaRPr sz="1600">
              <a:latin typeface="Roboto"/>
              <a:ea typeface="Roboto"/>
              <a:cs typeface="Roboto"/>
              <a:sym typeface="Roboto"/>
            </a:endParaRPr>
          </a:p>
          <a:p>
            <a:pPr marL="0" lvl="0" indent="0" algn="l" rtl="0">
              <a:lnSpc>
                <a:spcPct val="110000"/>
              </a:lnSpc>
              <a:spcBef>
                <a:spcPts val="1000"/>
              </a:spcBef>
              <a:spcAft>
                <a:spcPts val="0"/>
              </a:spcAft>
              <a:buNone/>
            </a:pPr>
            <a:r>
              <a:rPr lang="en-US" sz="1600" i="0">
                <a:latin typeface="Roboto"/>
                <a:ea typeface="Roboto"/>
                <a:cs typeface="Roboto"/>
                <a:sym typeface="Roboto"/>
              </a:rPr>
              <a:t>How to Play</a:t>
            </a:r>
            <a:endParaRPr sz="1600" i="0">
              <a:latin typeface="Roboto"/>
              <a:ea typeface="Roboto"/>
              <a:cs typeface="Roboto"/>
              <a:sym typeface="Roboto"/>
            </a:endParaRPr>
          </a:p>
          <a:p>
            <a:pPr marL="228600" lvl="0" indent="-247967" algn="l" rtl="0">
              <a:lnSpc>
                <a:spcPct val="110000"/>
              </a:lnSpc>
              <a:spcBef>
                <a:spcPts val="1000"/>
              </a:spcBef>
              <a:spcAft>
                <a:spcPts val="0"/>
              </a:spcAft>
              <a:buClr>
                <a:schemeClr val="lt1"/>
              </a:buClr>
              <a:buSzPts val="1600"/>
              <a:buFont typeface="Roboto"/>
              <a:buChar char="•"/>
            </a:pPr>
            <a:r>
              <a:rPr lang="en-US" sz="1600" i="0">
                <a:latin typeface="Roboto"/>
                <a:ea typeface="Roboto"/>
                <a:cs typeface="Roboto"/>
                <a:sym typeface="Roboto"/>
              </a:rPr>
              <a:t>At the coach’s cue, the minnows dribble the ball inside the grid and attempt to go past the sharks to cross to the other side.</a:t>
            </a:r>
            <a:endParaRPr sz="1600">
              <a:latin typeface="Roboto"/>
              <a:ea typeface="Roboto"/>
              <a:cs typeface="Roboto"/>
              <a:sym typeface="Roboto"/>
            </a:endParaRPr>
          </a:p>
          <a:p>
            <a:pPr marL="228600" lvl="0" indent="-247967" algn="l" rtl="0">
              <a:lnSpc>
                <a:spcPct val="110000"/>
              </a:lnSpc>
              <a:spcBef>
                <a:spcPts val="1000"/>
              </a:spcBef>
              <a:spcAft>
                <a:spcPts val="0"/>
              </a:spcAft>
              <a:buClr>
                <a:schemeClr val="lt1"/>
              </a:buClr>
              <a:buSzPts val="1600"/>
              <a:buFont typeface="Roboto"/>
              <a:buChar char="•"/>
            </a:pPr>
            <a:r>
              <a:rPr lang="en-US" sz="1600" i="0">
                <a:latin typeface="Roboto"/>
                <a:ea typeface="Roboto"/>
                <a:cs typeface="Roboto"/>
                <a:sym typeface="Roboto"/>
              </a:rPr>
              <a:t>The sharks attempt to steal the ball from the minnows.</a:t>
            </a:r>
            <a:endParaRPr sz="1600">
              <a:latin typeface="Roboto"/>
              <a:ea typeface="Roboto"/>
              <a:cs typeface="Roboto"/>
              <a:sym typeface="Roboto"/>
            </a:endParaRPr>
          </a:p>
          <a:p>
            <a:pPr marL="228600" lvl="0" indent="-247967" algn="l" rtl="0">
              <a:lnSpc>
                <a:spcPct val="110000"/>
              </a:lnSpc>
              <a:spcBef>
                <a:spcPts val="1000"/>
              </a:spcBef>
              <a:spcAft>
                <a:spcPts val="0"/>
              </a:spcAft>
              <a:buClr>
                <a:schemeClr val="lt1"/>
              </a:buClr>
              <a:buSzPts val="1600"/>
              <a:buFont typeface="Roboto"/>
              <a:buChar char="•"/>
            </a:pPr>
            <a:r>
              <a:rPr lang="en-US" sz="1600" i="0">
                <a:latin typeface="Roboto"/>
                <a:ea typeface="Roboto"/>
                <a:cs typeface="Roboto"/>
                <a:sym typeface="Roboto"/>
              </a:rPr>
              <a:t>Minnows who lose possession of the ball join the sharks. Minnows who successfully get to the opposite side attempt another round across the sea.</a:t>
            </a:r>
            <a:endParaRPr sz="1600">
              <a:latin typeface="Roboto"/>
              <a:ea typeface="Roboto"/>
              <a:cs typeface="Roboto"/>
              <a:sym typeface="Roboto"/>
            </a:endParaRPr>
          </a:p>
          <a:p>
            <a:pPr marL="228600" lvl="0" indent="-247967" algn="l" rtl="0">
              <a:lnSpc>
                <a:spcPct val="110000"/>
              </a:lnSpc>
              <a:spcBef>
                <a:spcPts val="1000"/>
              </a:spcBef>
              <a:spcAft>
                <a:spcPts val="0"/>
              </a:spcAft>
              <a:buClr>
                <a:schemeClr val="lt1"/>
              </a:buClr>
              <a:buSzPts val="1600"/>
              <a:buFont typeface="Roboto"/>
              <a:buChar char="•"/>
            </a:pPr>
            <a:r>
              <a:rPr lang="en-US" sz="1600" i="0">
                <a:latin typeface="Roboto"/>
                <a:ea typeface="Roboto"/>
                <a:cs typeface="Roboto"/>
                <a:sym typeface="Roboto"/>
              </a:rPr>
              <a:t>As you can imagine, the game becomes progressively harder as more sharks join the defined area.</a:t>
            </a:r>
            <a:endParaRPr sz="1600">
              <a:latin typeface="Roboto"/>
              <a:ea typeface="Roboto"/>
              <a:cs typeface="Roboto"/>
              <a:sym typeface="Roboto"/>
            </a:endParaRPr>
          </a:p>
          <a:p>
            <a:pPr marL="228600" lvl="0" indent="-247967" algn="l" rtl="0">
              <a:lnSpc>
                <a:spcPct val="110000"/>
              </a:lnSpc>
              <a:spcBef>
                <a:spcPts val="1000"/>
              </a:spcBef>
              <a:spcAft>
                <a:spcPts val="0"/>
              </a:spcAft>
              <a:buClr>
                <a:schemeClr val="lt1"/>
              </a:buClr>
              <a:buSzPts val="1600"/>
              <a:buFont typeface="Roboto"/>
              <a:buChar char="•"/>
            </a:pPr>
            <a:r>
              <a:rPr lang="en-US" sz="1600" i="0">
                <a:latin typeface="Roboto"/>
                <a:ea typeface="Roboto"/>
                <a:cs typeface="Roboto"/>
                <a:sym typeface="Roboto"/>
              </a:rPr>
              <a:t>The game ends after the predetermined time, for instance, 10 minutes or when only 1-2 minnows are left standing.</a:t>
            </a:r>
            <a:endParaRPr sz="16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sp>
        <p:nvSpPr>
          <p:cNvPr id="306" name="Google Shape;306;p15"/>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07" name="Google Shape;307;p15"/>
          <p:cNvSpPr txBox="1">
            <a:spLocks noGrp="1"/>
          </p:cNvSpPr>
          <p:nvPr>
            <p:ph type="title"/>
          </p:nvPr>
        </p:nvSpPr>
        <p:spPr>
          <a:xfrm>
            <a:off x="-2" y="1004075"/>
            <a:ext cx="2069400" cy="461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Geo"/>
              <a:buNone/>
            </a:pPr>
            <a:r>
              <a:rPr lang="en-US" b="0" i="0">
                <a:latin typeface="Geo"/>
                <a:ea typeface="Geo"/>
                <a:cs typeface="Geo"/>
                <a:sym typeface="Geo"/>
              </a:rPr>
              <a:t>1V1 DEFENDING DRILL</a:t>
            </a:r>
            <a:br>
              <a:rPr lang="en-US" b="0" i="0">
                <a:latin typeface="Geo"/>
                <a:ea typeface="Geo"/>
                <a:cs typeface="Geo"/>
                <a:sym typeface="Geo"/>
              </a:rPr>
            </a:br>
            <a:endParaRPr/>
          </a:p>
        </p:txBody>
      </p:sp>
      <p:sp>
        <p:nvSpPr>
          <p:cNvPr id="308" name="Google Shape;308;p15"/>
          <p:cNvSpPr txBox="1">
            <a:spLocks noGrp="1"/>
          </p:cNvSpPr>
          <p:nvPr>
            <p:ph type="body" idx="1"/>
          </p:nvPr>
        </p:nvSpPr>
        <p:spPr>
          <a:xfrm>
            <a:off x="2069400" y="953470"/>
            <a:ext cx="10169100" cy="4951059"/>
          </a:xfrm>
          <a:prstGeom prst="rect">
            <a:avLst/>
          </a:prstGeom>
          <a:noFill/>
          <a:ln>
            <a:noFill/>
          </a:ln>
        </p:spPr>
        <p:txBody>
          <a:bodyPr spcFirstLastPara="1" wrap="square" lIns="91425" tIns="45700" rIns="91425" bIns="45700" anchor="ctr" anchorCtr="0">
            <a:spAutoFit/>
          </a:bodyPr>
          <a:lstStyle/>
          <a:p>
            <a:pPr marL="228600" lvl="0" indent="-273050" algn="l" rtl="0">
              <a:lnSpc>
                <a:spcPct val="110000"/>
              </a:lnSpc>
              <a:spcBef>
                <a:spcPts val="1000"/>
              </a:spcBef>
              <a:spcAft>
                <a:spcPts val="0"/>
              </a:spcAft>
              <a:buClr>
                <a:schemeClr val="lt1"/>
              </a:buClr>
              <a:buSzPts val="1800"/>
              <a:buFont typeface="Roboto"/>
              <a:buChar char="•"/>
            </a:pPr>
            <a:r>
              <a:rPr lang="en-US" sz="1800" i="0" dirty="0">
                <a:latin typeface="Roboto"/>
                <a:ea typeface="Roboto"/>
                <a:cs typeface="Roboto"/>
                <a:sym typeface="Roboto"/>
              </a:rPr>
              <a:t>Set Up</a:t>
            </a:r>
            <a:endParaRPr sz="1800" i="0" dirty="0">
              <a:latin typeface="Roboto"/>
              <a:ea typeface="Roboto"/>
              <a:cs typeface="Roboto"/>
              <a:sym typeface="Roboto"/>
            </a:endParaRPr>
          </a:p>
          <a:p>
            <a:pPr marL="228600" lvl="0" indent="-273050" algn="l" rtl="0">
              <a:lnSpc>
                <a:spcPct val="110000"/>
              </a:lnSpc>
              <a:spcBef>
                <a:spcPts val="1000"/>
              </a:spcBef>
              <a:spcAft>
                <a:spcPts val="0"/>
              </a:spcAft>
              <a:buClr>
                <a:schemeClr val="lt1"/>
              </a:buClr>
              <a:buSzPts val="1800"/>
              <a:buFont typeface="Roboto"/>
              <a:buChar char="•"/>
            </a:pPr>
            <a:r>
              <a:rPr lang="en-US" sz="1800" i="0" dirty="0">
                <a:latin typeface="Roboto"/>
                <a:ea typeface="Roboto"/>
                <a:cs typeface="Roboto"/>
                <a:sym typeface="Roboto"/>
              </a:rPr>
              <a:t>Use eight discs or cones to set up a small grid 2 yards by 8 yards.</a:t>
            </a:r>
            <a:endParaRPr sz="1800" dirty="0">
              <a:latin typeface="Roboto"/>
              <a:ea typeface="Roboto"/>
              <a:cs typeface="Roboto"/>
              <a:sym typeface="Roboto"/>
            </a:endParaRPr>
          </a:p>
          <a:p>
            <a:pPr marL="228600" lvl="0" indent="-273050" algn="l" rtl="0">
              <a:lnSpc>
                <a:spcPct val="110000"/>
              </a:lnSpc>
              <a:spcBef>
                <a:spcPts val="1000"/>
              </a:spcBef>
              <a:spcAft>
                <a:spcPts val="0"/>
              </a:spcAft>
              <a:buClr>
                <a:schemeClr val="lt1"/>
              </a:buClr>
              <a:buSzPts val="1800"/>
              <a:buFont typeface="Roboto"/>
              <a:buChar char="•"/>
            </a:pPr>
            <a:r>
              <a:rPr lang="en-US" sz="1800" i="0" dirty="0">
                <a:latin typeface="Roboto"/>
                <a:ea typeface="Roboto"/>
                <a:cs typeface="Roboto"/>
                <a:sym typeface="Roboto"/>
              </a:rPr>
              <a:t>Have two players start in the grid, one with a ball at his feet.</a:t>
            </a:r>
            <a:endParaRPr sz="1800" dirty="0">
              <a:latin typeface="Roboto"/>
              <a:ea typeface="Roboto"/>
              <a:cs typeface="Roboto"/>
              <a:sym typeface="Roboto"/>
            </a:endParaRPr>
          </a:p>
          <a:p>
            <a:pPr marL="228600" lvl="0" indent="-273050" algn="l" rtl="0">
              <a:lnSpc>
                <a:spcPct val="110000"/>
              </a:lnSpc>
              <a:spcBef>
                <a:spcPts val="1000"/>
              </a:spcBef>
              <a:spcAft>
                <a:spcPts val="0"/>
              </a:spcAft>
              <a:buClr>
                <a:schemeClr val="lt1"/>
              </a:buClr>
              <a:buSzPts val="1800"/>
              <a:buFont typeface="Roboto"/>
              <a:buChar char="•"/>
            </a:pPr>
            <a:r>
              <a:rPr lang="en-US" sz="1800" i="0" dirty="0">
                <a:latin typeface="Roboto"/>
                <a:ea typeface="Roboto"/>
                <a:cs typeface="Roboto"/>
                <a:sym typeface="Roboto"/>
              </a:rPr>
              <a:t>Objective</a:t>
            </a:r>
            <a:endParaRPr sz="1800" i="0" dirty="0">
              <a:latin typeface="Roboto"/>
              <a:ea typeface="Roboto"/>
              <a:cs typeface="Roboto"/>
              <a:sym typeface="Roboto"/>
            </a:endParaRPr>
          </a:p>
          <a:p>
            <a:pPr marL="228600" lvl="0" indent="-273050" algn="l" rtl="0">
              <a:lnSpc>
                <a:spcPct val="110000"/>
              </a:lnSpc>
              <a:spcBef>
                <a:spcPts val="1000"/>
              </a:spcBef>
              <a:spcAft>
                <a:spcPts val="0"/>
              </a:spcAft>
              <a:buClr>
                <a:schemeClr val="lt1"/>
              </a:buClr>
              <a:buSzPts val="1800"/>
              <a:buFont typeface="Roboto"/>
              <a:buChar char="•"/>
            </a:pPr>
            <a:r>
              <a:rPr lang="en-US" sz="1800" i="0" dirty="0">
                <a:latin typeface="Roboto"/>
                <a:ea typeface="Roboto"/>
                <a:cs typeface="Roboto"/>
                <a:sym typeface="Roboto"/>
              </a:rPr>
              <a:t>The goal of this drill is to teach defenders how to lead attackers into super tight areas with the least amount of space, for instance, along the sidelines. The drill also focuses on staying with the attacker by constantly switching their feet instead of turning around to chase them.</a:t>
            </a:r>
            <a:endParaRPr sz="1800" dirty="0">
              <a:latin typeface="Roboto"/>
              <a:ea typeface="Roboto"/>
              <a:cs typeface="Roboto"/>
              <a:sym typeface="Roboto"/>
            </a:endParaRPr>
          </a:p>
          <a:p>
            <a:pPr marL="228600" lvl="0" indent="-273050" algn="l" rtl="0">
              <a:lnSpc>
                <a:spcPct val="110000"/>
              </a:lnSpc>
              <a:spcBef>
                <a:spcPts val="1000"/>
              </a:spcBef>
              <a:spcAft>
                <a:spcPts val="0"/>
              </a:spcAft>
              <a:buClr>
                <a:schemeClr val="lt1"/>
              </a:buClr>
              <a:buSzPts val="1800"/>
              <a:buFont typeface="Roboto"/>
              <a:buChar char="•"/>
            </a:pPr>
            <a:r>
              <a:rPr lang="en-US" sz="1800" i="0" dirty="0">
                <a:latin typeface="Roboto"/>
                <a:ea typeface="Roboto"/>
                <a:cs typeface="Roboto"/>
                <a:sym typeface="Roboto"/>
              </a:rPr>
              <a:t>How to Play</a:t>
            </a:r>
            <a:endParaRPr sz="1800" i="0" dirty="0">
              <a:latin typeface="Roboto"/>
              <a:ea typeface="Roboto"/>
              <a:cs typeface="Roboto"/>
              <a:sym typeface="Roboto"/>
            </a:endParaRPr>
          </a:p>
          <a:p>
            <a:pPr marL="228600" lvl="0" indent="-273050" algn="l" rtl="0">
              <a:lnSpc>
                <a:spcPct val="110000"/>
              </a:lnSpc>
              <a:spcBef>
                <a:spcPts val="1000"/>
              </a:spcBef>
              <a:spcAft>
                <a:spcPts val="0"/>
              </a:spcAft>
              <a:buClr>
                <a:schemeClr val="lt1"/>
              </a:buClr>
              <a:buSzPts val="1800"/>
              <a:buFont typeface="Roboto"/>
              <a:buChar char="•"/>
            </a:pPr>
            <a:r>
              <a:rPr lang="en-US" sz="1800" i="0" dirty="0">
                <a:latin typeface="Roboto"/>
                <a:ea typeface="Roboto"/>
                <a:cs typeface="Roboto"/>
                <a:sym typeface="Roboto"/>
              </a:rPr>
              <a:t>The drill starts with the attacker and defender facing each other inside the grid. The attacker should utilize all skills learned to protect the ball from the defender. While the defender is not looking to steal the ball from the attacker, he wants to stay with them and force them into tight spaces. The goal is to choke the attacker. As the attacker changes direction, the defender should stay with them by shuffling their feet to minimize available space.</a:t>
            </a:r>
            <a:endParaRPr sz="1800" dirty="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sp>
        <p:nvSpPr>
          <p:cNvPr id="313" name="Google Shape;313;p16"/>
          <p:cNvSpPr txBox="1">
            <a:spLocks noGrp="1"/>
          </p:cNvSpPr>
          <p:nvPr>
            <p:ph type="title"/>
          </p:nvPr>
        </p:nvSpPr>
        <p:spPr>
          <a:xfrm>
            <a:off x="913795" y="76200"/>
            <a:ext cx="10353900" cy="563400"/>
          </a:xfrm>
          <a:prstGeom prst="rect">
            <a:avLst/>
          </a:prstGeom>
          <a:noFill/>
          <a:ln>
            <a:noFill/>
          </a:ln>
        </p:spPr>
        <p:txBody>
          <a:bodyPr spcFirstLastPara="1" wrap="square" lIns="91425" tIns="45700" rIns="91425" bIns="45700" anchor="ctr" anchorCtr="0">
            <a:spAutoFit/>
          </a:bodyPr>
          <a:lstStyle/>
          <a:p>
            <a:pPr marL="0" lvl="0" indent="0" algn="ctr" rtl="0">
              <a:lnSpc>
                <a:spcPct val="90000"/>
              </a:lnSpc>
              <a:spcBef>
                <a:spcPts val="0"/>
              </a:spcBef>
              <a:spcAft>
                <a:spcPts val="0"/>
              </a:spcAft>
              <a:buClr>
                <a:schemeClr val="lt1"/>
              </a:buClr>
              <a:buSzPts val="3400"/>
              <a:buFont typeface="Calibri"/>
              <a:buNone/>
            </a:pPr>
            <a:r>
              <a:rPr lang="en-US">
                <a:latin typeface="Calibri"/>
                <a:ea typeface="Calibri"/>
                <a:cs typeface="Calibri"/>
                <a:sym typeface="Calibri"/>
              </a:rPr>
              <a:t>HELPFUL HINTS:</a:t>
            </a:r>
            <a:endParaRPr/>
          </a:p>
        </p:txBody>
      </p:sp>
      <p:grpSp>
        <p:nvGrpSpPr>
          <p:cNvPr id="314" name="Google Shape;314;p16"/>
          <p:cNvGrpSpPr/>
          <p:nvPr/>
        </p:nvGrpSpPr>
        <p:grpSpPr>
          <a:xfrm>
            <a:off x="222928" y="1097275"/>
            <a:ext cx="11813197" cy="5539983"/>
            <a:chOff x="1077843" y="52"/>
            <a:chExt cx="8580807" cy="5363004"/>
          </a:xfrm>
        </p:grpSpPr>
        <p:sp>
          <p:nvSpPr>
            <p:cNvPr id="315" name="Google Shape;315;p16"/>
            <p:cNvSpPr/>
            <p:nvPr/>
          </p:nvSpPr>
          <p:spPr>
            <a:xfrm>
              <a:off x="1077843" y="52"/>
              <a:ext cx="2681502" cy="1608901"/>
            </a:xfrm>
            <a:prstGeom prst="rect">
              <a:avLst/>
            </a:prstGeom>
            <a:gradFill>
              <a:gsLst>
                <a:gs pos="0">
                  <a:srgbClr val="6DC6AD"/>
                </a:gs>
                <a:gs pos="69000">
                  <a:srgbClr val="3BC3A2"/>
                </a:gs>
                <a:gs pos="100000">
                  <a:srgbClr val="34B193"/>
                </a:gs>
              </a:gsLst>
              <a:lin ang="5400000" scaled="0"/>
            </a:gradFill>
            <a:ln>
              <a:noFill/>
            </a:ln>
            <a:effectLst>
              <a:outerShdw blurRad="50800" dist="38100" dir="5400000" sy="96000" rotWithShape="0">
                <a:srgbClr val="000000">
                  <a:alpha val="5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16" name="Google Shape;316;p16"/>
            <p:cNvSpPr txBox="1"/>
            <p:nvPr/>
          </p:nvSpPr>
          <p:spPr>
            <a:xfrm>
              <a:off x="1077843" y="52"/>
              <a:ext cx="2681400" cy="1537800"/>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chemeClr val="lt1"/>
                </a:buClr>
                <a:buSzPts val="1200"/>
                <a:buFont typeface="Rockwell"/>
                <a:buNone/>
              </a:pPr>
              <a:r>
                <a:rPr lang="en-US" sz="1800">
                  <a:solidFill>
                    <a:schemeClr val="lt1"/>
                  </a:solidFill>
                  <a:latin typeface="Roboto"/>
                  <a:ea typeface="Roboto"/>
                  <a:cs typeface="Roboto"/>
                  <a:sym typeface="Roboto"/>
                </a:rPr>
                <a:t>Always start with a quick warm up with the players in a line or a circle around the coaches. The more spread out the players, the better they will pay attention to you and not a friend standing next to them. </a:t>
              </a:r>
              <a:endParaRPr sz="1800">
                <a:latin typeface="Roboto"/>
                <a:ea typeface="Roboto"/>
                <a:cs typeface="Roboto"/>
                <a:sym typeface="Roboto"/>
              </a:endParaRPr>
            </a:p>
          </p:txBody>
        </p:sp>
        <p:sp>
          <p:nvSpPr>
            <p:cNvPr id="317" name="Google Shape;317;p16"/>
            <p:cNvSpPr/>
            <p:nvPr/>
          </p:nvSpPr>
          <p:spPr>
            <a:xfrm>
              <a:off x="4027495" y="52"/>
              <a:ext cx="2681502" cy="1608901"/>
            </a:xfrm>
            <a:prstGeom prst="rect">
              <a:avLst/>
            </a:prstGeom>
            <a:gradFill>
              <a:gsLst>
                <a:gs pos="0">
                  <a:srgbClr val="6AA9D0"/>
                </a:gs>
                <a:gs pos="69000">
                  <a:srgbClr val="3797CE"/>
                </a:gs>
                <a:gs pos="100000">
                  <a:srgbClr val="2D8ABD"/>
                </a:gs>
              </a:gsLst>
              <a:lin ang="5400000" scaled="0"/>
            </a:gradFill>
            <a:ln>
              <a:noFill/>
            </a:ln>
            <a:effectLst>
              <a:outerShdw blurRad="50800" dist="38100" dir="5400000" sy="96000" rotWithShape="0">
                <a:srgbClr val="000000">
                  <a:alpha val="5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18" name="Google Shape;318;p16"/>
            <p:cNvSpPr txBox="1"/>
            <p:nvPr/>
          </p:nvSpPr>
          <p:spPr>
            <a:xfrm>
              <a:off x="4027495" y="52"/>
              <a:ext cx="2681400" cy="1497600"/>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chemeClr val="lt1"/>
                </a:buClr>
                <a:buSzPts val="1200"/>
                <a:buFont typeface="Rockwell"/>
                <a:buNone/>
              </a:pPr>
              <a:r>
                <a:rPr lang="en-US" sz="1500">
                  <a:solidFill>
                    <a:schemeClr val="lt1"/>
                  </a:solidFill>
                  <a:latin typeface="Roboto"/>
                  <a:ea typeface="Roboto"/>
                  <a:cs typeface="Roboto"/>
                  <a:sym typeface="Roboto"/>
                </a:rPr>
                <a:t>Use the phrase “Stay Away” instead of “Spread Out.”  We have all seen young players of all ages congregate around whoever has a ball. The term “Stay Away” is more emphatic of the need for the player without the ball to move away and will naturally be in open space. </a:t>
              </a:r>
              <a:endParaRPr sz="1500">
                <a:latin typeface="Roboto"/>
                <a:ea typeface="Roboto"/>
                <a:cs typeface="Roboto"/>
                <a:sym typeface="Roboto"/>
              </a:endParaRPr>
            </a:p>
          </p:txBody>
        </p:sp>
        <p:sp>
          <p:nvSpPr>
            <p:cNvPr id="319" name="Google Shape;319;p16"/>
            <p:cNvSpPr/>
            <p:nvPr/>
          </p:nvSpPr>
          <p:spPr>
            <a:xfrm>
              <a:off x="6977148" y="52"/>
              <a:ext cx="2681502" cy="1608901"/>
            </a:xfrm>
            <a:prstGeom prst="rect">
              <a:avLst/>
            </a:prstGeom>
            <a:gradFill>
              <a:gsLst>
                <a:gs pos="0">
                  <a:srgbClr val="A77FCF"/>
                </a:gs>
                <a:gs pos="69000">
                  <a:srgbClr val="9054C9"/>
                </a:gs>
                <a:gs pos="100000">
                  <a:srgbClr val="8347BA"/>
                </a:gs>
              </a:gsLst>
              <a:lin ang="5400000" scaled="0"/>
            </a:gradFill>
            <a:ln>
              <a:noFill/>
            </a:ln>
            <a:effectLst>
              <a:outerShdw blurRad="50800" dist="38100" dir="5400000" sy="96000" rotWithShape="0">
                <a:srgbClr val="000000">
                  <a:alpha val="5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20" name="Google Shape;320;p16"/>
            <p:cNvSpPr txBox="1"/>
            <p:nvPr/>
          </p:nvSpPr>
          <p:spPr>
            <a:xfrm>
              <a:off x="6977148" y="52"/>
              <a:ext cx="2681400" cy="1537800"/>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chemeClr val="lt1"/>
                </a:buClr>
                <a:buSzPts val="1200"/>
                <a:buFont typeface="Rockwell"/>
                <a:buNone/>
              </a:pPr>
              <a:r>
                <a:rPr lang="en-US" sz="1800">
                  <a:solidFill>
                    <a:schemeClr val="lt1"/>
                  </a:solidFill>
                  <a:latin typeface="Roboto"/>
                  <a:ea typeface="Roboto"/>
                  <a:cs typeface="Roboto"/>
                  <a:sym typeface="Roboto"/>
                </a:rPr>
                <a:t>Set the precedent that whenever a coach is talking, no one else should be talking or kicking the ball around. It is helpful to have a rule requiring the ball be in front of the players feet and still. </a:t>
              </a:r>
              <a:endParaRPr sz="1800">
                <a:latin typeface="Roboto"/>
                <a:ea typeface="Roboto"/>
                <a:cs typeface="Roboto"/>
                <a:sym typeface="Roboto"/>
              </a:endParaRPr>
            </a:p>
          </p:txBody>
        </p:sp>
        <p:sp>
          <p:nvSpPr>
            <p:cNvPr id="321" name="Google Shape;321;p16"/>
            <p:cNvSpPr/>
            <p:nvPr/>
          </p:nvSpPr>
          <p:spPr>
            <a:xfrm>
              <a:off x="1077843" y="1877104"/>
              <a:ext cx="2681502" cy="1608901"/>
            </a:xfrm>
            <a:prstGeom prst="rect">
              <a:avLst/>
            </a:prstGeom>
            <a:gradFill>
              <a:gsLst>
                <a:gs pos="0">
                  <a:srgbClr val="CA6C85"/>
                </a:gs>
                <a:gs pos="69000">
                  <a:srgbClr val="C93861"/>
                </a:gs>
                <a:gs pos="100000">
                  <a:srgbClr val="B73157"/>
                </a:gs>
              </a:gsLst>
              <a:lin ang="5400000" scaled="0"/>
            </a:gradFill>
            <a:ln>
              <a:noFill/>
            </a:ln>
            <a:effectLst>
              <a:outerShdw blurRad="50800" dist="38100" dir="5400000" sy="96000" rotWithShape="0">
                <a:srgbClr val="000000">
                  <a:alpha val="5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22" name="Google Shape;322;p16"/>
            <p:cNvSpPr txBox="1"/>
            <p:nvPr/>
          </p:nvSpPr>
          <p:spPr>
            <a:xfrm>
              <a:off x="1077843" y="1877104"/>
              <a:ext cx="2681400" cy="813600"/>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chemeClr val="lt1"/>
                </a:buClr>
                <a:buSzPts val="1200"/>
                <a:buFont typeface="Rockwell"/>
                <a:buNone/>
              </a:pPr>
              <a:r>
                <a:rPr lang="en-US" sz="1800">
                  <a:solidFill>
                    <a:schemeClr val="lt1"/>
                  </a:solidFill>
                  <a:latin typeface="Roboto"/>
                  <a:ea typeface="Roboto"/>
                  <a:cs typeface="Roboto"/>
                  <a:sym typeface="Roboto"/>
                </a:rPr>
                <a:t>Always use positive language and focus on the positive before giving any feedback for change.</a:t>
              </a:r>
              <a:endParaRPr sz="1800">
                <a:latin typeface="Roboto"/>
                <a:ea typeface="Roboto"/>
                <a:cs typeface="Roboto"/>
                <a:sym typeface="Roboto"/>
              </a:endParaRPr>
            </a:p>
          </p:txBody>
        </p:sp>
        <p:sp>
          <p:nvSpPr>
            <p:cNvPr id="323" name="Google Shape;323;p16"/>
            <p:cNvSpPr/>
            <p:nvPr/>
          </p:nvSpPr>
          <p:spPr>
            <a:xfrm>
              <a:off x="4027495" y="1877104"/>
              <a:ext cx="2681502" cy="1608901"/>
            </a:xfrm>
            <a:prstGeom prst="rect">
              <a:avLst/>
            </a:prstGeom>
            <a:gradFill>
              <a:gsLst>
                <a:gs pos="0">
                  <a:srgbClr val="E0A862"/>
                </a:gs>
                <a:gs pos="69000">
                  <a:srgbClr val="E39624"/>
                </a:gs>
                <a:gs pos="100000">
                  <a:srgbClr val="D1891C"/>
                </a:gs>
              </a:gsLst>
              <a:lin ang="5400000" scaled="0"/>
            </a:gradFill>
            <a:ln>
              <a:noFill/>
            </a:ln>
            <a:effectLst>
              <a:outerShdw blurRad="50800" dist="38100" dir="5400000" sy="96000" rotWithShape="0">
                <a:srgbClr val="000000">
                  <a:alpha val="5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24" name="Google Shape;324;p16"/>
            <p:cNvSpPr txBox="1"/>
            <p:nvPr/>
          </p:nvSpPr>
          <p:spPr>
            <a:xfrm>
              <a:off x="4027495" y="1877104"/>
              <a:ext cx="2681400" cy="813600"/>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chemeClr val="lt1"/>
                </a:buClr>
                <a:buSzPts val="1200"/>
                <a:buFont typeface="Rockwell"/>
                <a:buNone/>
              </a:pPr>
              <a:r>
                <a:rPr lang="en-US" sz="1800">
                  <a:solidFill>
                    <a:schemeClr val="lt1"/>
                  </a:solidFill>
                  <a:latin typeface="Roboto"/>
                  <a:ea typeface="Roboto"/>
                  <a:cs typeface="Roboto"/>
                  <a:sym typeface="Roboto"/>
                </a:rPr>
                <a:t>Explain what the drills are, but don’t over emphasize the reason for the drills. Let is just be fun for the kids. </a:t>
              </a:r>
              <a:endParaRPr sz="1800">
                <a:latin typeface="Roboto"/>
                <a:ea typeface="Roboto"/>
                <a:cs typeface="Roboto"/>
                <a:sym typeface="Roboto"/>
              </a:endParaRPr>
            </a:p>
          </p:txBody>
        </p:sp>
        <p:sp>
          <p:nvSpPr>
            <p:cNvPr id="325" name="Google Shape;325;p16"/>
            <p:cNvSpPr/>
            <p:nvPr/>
          </p:nvSpPr>
          <p:spPr>
            <a:xfrm>
              <a:off x="6977148" y="1877104"/>
              <a:ext cx="2681502" cy="1608901"/>
            </a:xfrm>
            <a:prstGeom prst="rect">
              <a:avLst/>
            </a:prstGeom>
            <a:gradFill>
              <a:gsLst>
                <a:gs pos="0">
                  <a:srgbClr val="6DC6AD"/>
                </a:gs>
                <a:gs pos="69000">
                  <a:srgbClr val="3BC3A2"/>
                </a:gs>
                <a:gs pos="100000">
                  <a:srgbClr val="34B193"/>
                </a:gs>
              </a:gsLst>
              <a:lin ang="5400000" scaled="0"/>
            </a:gradFill>
            <a:ln>
              <a:noFill/>
            </a:ln>
            <a:effectLst>
              <a:outerShdw blurRad="50800" dist="38100" dir="5400000" sy="96000" rotWithShape="0">
                <a:srgbClr val="000000">
                  <a:alpha val="5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26" name="Google Shape;326;p16"/>
            <p:cNvSpPr txBox="1"/>
            <p:nvPr/>
          </p:nvSpPr>
          <p:spPr>
            <a:xfrm>
              <a:off x="6977148" y="1877104"/>
              <a:ext cx="2681400" cy="813600"/>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chemeClr val="lt1"/>
                </a:buClr>
                <a:buSzPts val="1200"/>
                <a:buFont typeface="Rockwell"/>
                <a:buNone/>
              </a:pPr>
              <a:r>
                <a:rPr lang="en-US" sz="1800">
                  <a:solidFill>
                    <a:schemeClr val="lt1"/>
                  </a:solidFill>
                  <a:latin typeface="Roboto"/>
                  <a:ea typeface="Roboto"/>
                  <a:cs typeface="Roboto"/>
                  <a:sym typeface="Roboto"/>
                </a:rPr>
                <a:t>When players are moving through the cones encourage them to use both feet.</a:t>
              </a:r>
              <a:endParaRPr sz="1800">
                <a:latin typeface="Roboto"/>
                <a:ea typeface="Roboto"/>
                <a:cs typeface="Roboto"/>
                <a:sym typeface="Roboto"/>
              </a:endParaRPr>
            </a:p>
          </p:txBody>
        </p:sp>
        <p:sp>
          <p:nvSpPr>
            <p:cNvPr id="327" name="Google Shape;327;p16"/>
            <p:cNvSpPr/>
            <p:nvPr/>
          </p:nvSpPr>
          <p:spPr>
            <a:xfrm>
              <a:off x="1077843" y="3754155"/>
              <a:ext cx="2681502" cy="1608901"/>
            </a:xfrm>
            <a:prstGeom prst="rect">
              <a:avLst/>
            </a:prstGeom>
            <a:gradFill>
              <a:gsLst>
                <a:gs pos="0">
                  <a:srgbClr val="6AA9D0"/>
                </a:gs>
                <a:gs pos="69000">
                  <a:srgbClr val="3797CE"/>
                </a:gs>
                <a:gs pos="100000">
                  <a:srgbClr val="2D8ABD"/>
                </a:gs>
              </a:gsLst>
              <a:lin ang="5400000" scaled="0"/>
            </a:gradFill>
            <a:ln>
              <a:noFill/>
            </a:ln>
            <a:effectLst>
              <a:outerShdw blurRad="50800" dist="38100" dir="5400000" sy="96000" rotWithShape="0">
                <a:srgbClr val="000000">
                  <a:alpha val="5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28" name="Google Shape;328;p16"/>
            <p:cNvSpPr txBox="1"/>
            <p:nvPr/>
          </p:nvSpPr>
          <p:spPr>
            <a:xfrm>
              <a:off x="1077843" y="3754155"/>
              <a:ext cx="2681400" cy="572100"/>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chemeClr val="lt1"/>
                </a:buClr>
                <a:buSzPts val="1200"/>
                <a:buFont typeface="Rockwell"/>
                <a:buNone/>
              </a:pPr>
              <a:r>
                <a:rPr lang="en-US" sz="1800">
                  <a:solidFill>
                    <a:schemeClr val="lt1"/>
                  </a:solidFill>
                  <a:latin typeface="Roboto"/>
                  <a:ea typeface="Roboto"/>
                  <a:cs typeface="Roboto"/>
                  <a:sym typeface="Roboto"/>
                </a:rPr>
                <a:t>Always be consistent with what you are telling the players.</a:t>
              </a:r>
              <a:endParaRPr sz="1800">
                <a:latin typeface="Roboto"/>
                <a:ea typeface="Roboto"/>
                <a:cs typeface="Roboto"/>
                <a:sym typeface="Roboto"/>
              </a:endParaRPr>
            </a:p>
          </p:txBody>
        </p:sp>
        <p:sp>
          <p:nvSpPr>
            <p:cNvPr id="329" name="Google Shape;329;p16"/>
            <p:cNvSpPr/>
            <p:nvPr/>
          </p:nvSpPr>
          <p:spPr>
            <a:xfrm>
              <a:off x="4027495" y="3754155"/>
              <a:ext cx="2681502" cy="1608901"/>
            </a:xfrm>
            <a:prstGeom prst="rect">
              <a:avLst/>
            </a:prstGeom>
            <a:gradFill>
              <a:gsLst>
                <a:gs pos="0">
                  <a:srgbClr val="A77FCF"/>
                </a:gs>
                <a:gs pos="69000">
                  <a:srgbClr val="9054C9"/>
                </a:gs>
                <a:gs pos="100000">
                  <a:srgbClr val="8347BA"/>
                </a:gs>
              </a:gsLst>
              <a:lin ang="5400000" scaled="0"/>
            </a:gradFill>
            <a:ln>
              <a:noFill/>
            </a:ln>
            <a:effectLst>
              <a:outerShdw blurRad="50800" dist="38100" dir="5400000" sy="96000" rotWithShape="0">
                <a:srgbClr val="000000">
                  <a:alpha val="5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30" name="Google Shape;330;p16"/>
            <p:cNvSpPr txBox="1"/>
            <p:nvPr/>
          </p:nvSpPr>
          <p:spPr>
            <a:xfrm>
              <a:off x="4027495" y="3754155"/>
              <a:ext cx="2681400" cy="572100"/>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chemeClr val="lt1"/>
                </a:buClr>
                <a:buSzPts val="1200"/>
                <a:buFont typeface="Rockwell"/>
                <a:buNone/>
              </a:pPr>
              <a:r>
                <a:rPr lang="en-US" sz="1800">
                  <a:solidFill>
                    <a:schemeClr val="lt1"/>
                  </a:solidFill>
                  <a:latin typeface="Roboto"/>
                  <a:ea typeface="Roboto"/>
                  <a:cs typeface="Roboto"/>
                  <a:sym typeface="Roboto"/>
                </a:rPr>
                <a:t>Try to not Shoot on goal without any passing and/or cones.</a:t>
              </a:r>
              <a:endParaRPr sz="1800">
                <a:latin typeface="Roboto"/>
                <a:ea typeface="Roboto"/>
                <a:cs typeface="Roboto"/>
                <a:sym typeface="Roboto"/>
              </a:endParaRPr>
            </a:p>
          </p:txBody>
        </p:sp>
        <p:sp>
          <p:nvSpPr>
            <p:cNvPr id="331" name="Google Shape;331;p16"/>
            <p:cNvSpPr/>
            <p:nvPr/>
          </p:nvSpPr>
          <p:spPr>
            <a:xfrm>
              <a:off x="6977148" y="3754155"/>
              <a:ext cx="2681502" cy="1608901"/>
            </a:xfrm>
            <a:prstGeom prst="rect">
              <a:avLst/>
            </a:prstGeom>
            <a:gradFill>
              <a:gsLst>
                <a:gs pos="0">
                  <a:srgbClr val="CA6C85"/>
                </a:gs>
                <a:gs pos="69000">
                  <a:srgbClr val="C93861"/>
                </a:gs>
                <a:gs pos="100000">
                  <a:srgbClr val="B73157"/>
                </a:gs>
              </a:gsLst>
              <a:lin ang="5400000" scaled="0"/>
            </a:gradFill>
            <a:ln>
              <a:noFill/>
            </a:ln>
            <a:effectLst>
              <a:outerShdw blurRad="50800" dist="38100" dir="5400000" sy="96000" rotWithShape="0">
                <a:srgbClr val="000000">
                  <a:alpha val="5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32" name="Google Shape;332;p16"/>
            <p:cNvSpPr txBox="1"/>
            <p:nvPr/>
          </p:nvSpPr>
          <p:spPr>
            <a:xfrm>
              <a:off x="6977148" y="3754155"/>
              <a:ext cx="2681400" cy="330900"/>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chemeClr val="lt1"/>
                </a:buClr>
                <a:buSzPts val="1200"/>
                <a:buFont typeface="Rockwell"/>
                <a:buNone/>
              </a:pPr>
              <a:r>
                <a:rPr lang="en-US" sz="1800">
                  <a:solidFill>
                    <a:schemeClr val="lt1"/>
                  </a:solidFill>
                  <a:latin typeface="Roboto"/>
                  <a:ea typeface="Roboto"/>
                  <a:cs typeface="Roboto"/>
                  <a:sym typeface="Roboto"/>
                </a:rPr>
                <a:t>Keep it fun! </a:t>
              </a:r>
              <a:endParaRPr sz="1800">
                <a:latin typeface="Roboto"/>
                <a:ea typeface="Roboto"/>
                <a:cs typeface="Roboto"/>
                <a:sym typeface="Robo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7"/>
          <p:cNvSpPr txBox="1">
            <a:spLocks noGrp="1"/>
          </p:cNvSpPr>
          <p:nvPr>
            <p:ph type="title"/>
          </p:nvPr>
        </p:nvSpPr>
        <p:spPr>
          <a:xfrm>
            <a:off x="913100" y="388101"/>
            <a:ext cx="10355400" cy="9321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Bookman Old Style"/>
              <a:buNone/>
            </a:pPr>
            <a:r>
              <a:rPr lang="en-US"/>
              <a:t>RESOURCES USED FOR POWER POINT AND HELPFUL WEBSITES.</a:t>
            </a:r>
            <a:endParaRPr/>
          </a:p>
        </p:txBody>
      </p:sp>
      <p:sp>
        <p:nvSpPr>
          <p:cNvPr id="338" name="Google Shape;338;p17"/>
          <p:cNvSpPr txBox="1">
            <a:spLocks noGrp="1"/>
          </p:cNvSpPr>
          <p:nvPr>
            <p:ph type="body" idx="1"/>
          </p:nvPr>
        </p:nvSpPr>
        <p:spPr>
          <a:xfrm>
            <a:off x="919056" y="2092504"/>
            <a:ext cx="10353900" cy="2673000"/>
          </a:xfrm>
          <a:prstGeom prst="rect">
            <a:avLst/>
          </a:prstGeom>
          <a:noFill/>
          <a:ln>
            <a:noFill/>
          </a:ln>
        </p:spPr>
        <p:txBody>
          <a:bodyPr spcFirstLastPara="1" wrap="square" lIns="91425" tIns="45700" rIns="91425" bIns="45700" anchor="t" anchorCtr="0">
            <a:spAutoFit/>
          </a:bodyPr>
          <a:lstStyle/>
          <a:p>
            <a:pPr marL="0" lvl="0" indent="0" algn="ctr" rtl="0">
              <a:lnSpc>
                <a:spcPct val="120000"/>
              </a:lnSpc>
              <a:spcBef>
                <a:spcPts val="0"/>
              </a:spcBef>
              <a:spcAft>
                <a:spcPts val="0"/>
              </a:spcAft>
              <a:buClr>
                <a:schemeClr val="lt1"/>
              </a:buClr>
              <a:buSzPts val="1600"/>
              <a:buNone/>
            </a:pPr>
            <a:r>
              <a:rPr lang="en-US" sz="1800" u="sng">
                <a:solidFill>
                  <a:schemeClr val="hlink"/>
                </a:solidFill>
                <a:latin typeface="Roboto"/>
                <a:ea typeface="Roboto"/>
                <a:cs typeface="Roboto"/>
                <a:sym typeface="Roboto"/>
                <a:hlinkClick r:id="rId3"/>
              </a:rPr>
              <a:t>Soccer Drills For Kindergarten: (Top 10) – Fun In The Yard</a:t>
            </a:r>
            <a:endParaRPr sz="1800">
              <a:latin typeface="Roboto"/>
              <a:ea typeface="Roboto"/>
              <a:cs typeface="Roboto"/>
              <a:sym typeface="Roboto"/>
            </a:endParaRPr>
          </a:p>
          <a:p>
            <a:pPr marL="0" lvl="0" indent="0" algn="ctr" rtl="0">
              <a:lnSpc>
                <a:spcPct val="120000"/>
              </a:lnSpc>
              <a:spcBef>
                <a:spcPts val="1000"/>
              </a:spcBef>
              <a:spcAft>
                <a:spcPts val="0"/>
              </a:spcAft>
              <a:buClr>
                <a:schemeClr val="lt1"/>
              </a:buClr>
              <a:buSzPts val="1600"/>
              <a:buNone/>
            </a:pPr>
            <a:r>
              <a:rPr lang="en-US" sz="1800" u="sng">
                <a:solidFill>
                  <a:schemeClr val="hlink"/>
                </a:solidFill>
                <a:latin typeface="Roboto"/>
                <a:ea typeface="Roboto"/>
                <a:cs typeface="Roboto"/>
                <a:sym typeface="Roboto"/>
                <a:hlinkClick r:id="rId4"/>
              </a:rPr>
              <a:t>https://www.soccercoachingpro.com/soccer-dribbling-drills/</a:t>
            </a:r>
            <a:endParaRPr sz="1800">
              <a:latin typeface="Roboto"/>
              <a:ea typeface="Roboto"/>
              <a:cs typeface="Roboto"/>
              <a:sym typeface="Roboto"/>
            </a:endParaRPr>
          </a:p>
          <a:p>
            <a:pPr marL="0" lvl="0" indent="0" algn="ctr" rtl="0">
              <a:lnSpc>
                <a:spcPct val="120000"/>
              </a:lnSpc>
              <a:spcBef>
                <a:spcPts val="1000"/>
              </a:spcBef>
              <a:spcAft>
                <a:spcPts val="0"/>
              </a:spcAft>
              <a:buClr>
                <a:schemeClr val="lt1"/>
              </a:buClr>
              <a:buSzPts val="1600"/>
              <a:buNone/>
            </a:pPr>
            <a:r>
              <a:rPr lang="en-US" sz="1800" u="sng">
                <a:solidFill>
                  <a:schemeClr val="hlink"/>
                </a:solidFill>
                <a:latin typeface="Roboto"/>
                <a:ea typeface="Roboto"/>
                <a:cs typeface="Roboto"/>
                <a:sym typeface="Roboto"/>
                <a:hlinkClick r:id="rId5"/>
              </a:rPr>
              <a:t>https://www.soccercoachweekly.net/drills-and-games</a:t>
            </a:r>
            <a:endParaRPr sz="1800">
              <a:latin typeface="Roboto"/>
              <a:ea typeface="Roboto"/>
              <a:cs typeface="Roboto"/>
              <a:sym typeface="Roboto"/>
            </a:endParaRPr>
          </a:p>
          <a:p>
            <a:pPr marL="0" lvl="0" indent="0" algn="ctr" rtl="0">
              <a:lnSpc>
                <a:spcPct val="120000"/>
              </a:lnSpc>
              <a:spcBef>
                <a:spcPts val="1000"/>
              </a:spcBef>
              <a:spcAft>
                <a:spcPts val="0"/>
              </a:spcAft>
              <a:buClr>
                <a:schemeClr val="lt1"/>
              </a:buClr>
              <a:buSzPts val="1600"/>
              <a:buNone/>
            </a:pPr>
            <a:r>
              <a:rPr lang="en-US" sz="1800" u="sng">
                <a:solidFill>
                  <a:schemeClr val="hlink"/>
                </a:solidFill>
                <a:latin typeface="Roboto"/>
                <a:ea typeface="Roboto"/>
                <a:cs typeface="Roboto"/>
                <a:sym typeface="Roboto"/>
                <a:hlinkClick r:id="rId6"/>
              </a:rPr>
              <a:t>https://www.usyouthsoccer.org/first-time-coaches/</a:t>
            </a:r>
            <a:endParaRPr sz="1800">
              <a:latin typeface="Roboto"/>
              <a:ea typeface="Roboto"/>
              <a:cs typeface="Roboto"/>
              <a:sym typeface="Roboto"/>
            </a:endParaRPr>
          </a:p>
          <a:p>
            <a:pPr marL="0" lvl="0" indent="0" algn="ctr" rtl="0">
              <a:lnSpc>
                <a:spcPct val="120000"/>
              </a:lnSpc>
              <a:spcBef>
                <a:spcPts val="1000"/>
              </a:spcBef>
              <a:spcAft>
                <a:spcPts val="0"/>
              </a:spcAft>
              <a:buClr>
                <a:schemeClr val="lt1"/>
              </a:buClr>
              <a:buSzPts val="1600"/>
              <a:buNone/>
            </a:pPr>
            <a:r>
              <a:rPr lang="en-US" sz="1800" u="sng">
                <a:solidFill>
                  <a:schemeClr val="hlink"/>
                </a:solidFill>
                <a:latin typeface="Roboto"/>
                <a:ea typeface="Roboto"/>
                <a:cs typeface="Roboto"/>
                <a:sym typeface="Roboto"/>
                <a:hlinkClick r:id="rId7"/>
              </a:rPr>
              <a:t>17 Best Soccer Drills For 3 and 4-Year-Olds [2023 Guide] (thechamplair.com)</a:t>
            </a:r>
            <a:endParaRPr sz="1800">
              <a:latin typeface="Roboto"/>
              <a:ea typeface="Roboto"/>
              <a:cs typeface="Roboto"/>
              <a:sym typeface="Roboto"/>
            </a:endParaRPr>
          </a:p>
          <a:p>
            <a:pPr marL="0" lvl="0" indent="0" algn="ctr" rtl="0">
              <a:lnSpc>
                <a:spcPct val="120000"/>
              </a:lnSpc>
              <a:spcBef>
                <a:spcPts val="1000"/>
              </a:spcBef>
              <a:spcAft>
                <a:spcPts val="0"/>
              </a:spcAft>
              <a:buClr>
                <a:schemeClr val="lt1"/>
              </a:buClr>
              <a:buSzPts val="1600"/>
              <a:buNone/>
            </a:pPr>
            <a:r>
              <a:rPr lang="en-US" sz="1800">
                <a:latin typeface="Roboto"/>
                <a:ea typeface="Roboto"/>
                <a:cs typeface="Roboto"/>
                <a:sym typeface="Roboto"/>
              </a:rPr>
              <a:t>https://www.sportsessionplanner.com/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3"/>
        <p:cNvGrpSpPr/>
        <p:nvPr/>
      </p:nvGrpSpPr>
      <p:grpSpPr>
        <a:xfrm>
          <a:off x="0" y="0"/>
          <a:ext cx="0" cy="0"/>
          <a:chOff x="0" y="0"/>
          <a:chExt cx="0" cy="0"/>
        </a:xfrm>
      </p:grpSpPr>
      <p:sp>
        <p:nvSpPr>
          <p:cNvPr id="144" name="Google Shape;144;p2"/>
          <p:cNvSpPr txBox="1">
            <a:spLocks noGrp="1"/>
          </p:cNvSpPr>
          <p:nvPr>
            <p:ph type="ctrTitle"/>
          </p:nvPr>
        </p:nvSpPr>
        <p:spPr>
          <a:xfrm>
            <a:off x="1127208" y="857251"/>
            <a:ext cx="4747280" cy="309806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2500"/>
              <a:buFont typeface="Bookman Old Style"/>
              <a:buNone/>
            </a:pPr>
            <a:br>
              <a:rPr lang="en-US" sz="2500">
                <a:solidFill>
                  <a:srgbClr val="FFFFFF"/>
                </a:solidFill>
              </a:rPr>
            </a:br>
            <a:r>
              <a:rPr lang="en-US" sz="2500">
                <a:solidFill>
                  <a:srgbClr val="FFFFFF"/>
                </a:solidFill>
              </a:rPr>
              <a:t>EACH WEEK PLEASE START OFF WITH THE DRILL OF DRIBBLING THROUGH THE CONES. EACH WEEK YOU WILL HAVE THIS DRILL AND 2 OTHERS TO TRY AND INCORPORATE INTO THE PRACTICE.</a:t>
            </a:r>
            <a:endParaRPr/>
          </a:p>
        </p:txBody>
      </p:sp>
      <p:sp>
        <p:nvSpPr>
          <p:cNvPr id="145" name="Google Shape;145;p2"/>
          <p:cNvSpPr txBox="1">
            <a:spLocks noGrp="1"/>
          </p:cNvSpPr>
          <p:nvPr>
            <p:ph type="subTitle" idx="1"/>
          </p:nvPr>
        </p:nvSpPr>
        <p:spPr>
          <a:xfrm>
            <a:off x="1127207" y="4756265"/>
            <a:ext cx="4479113" cy="1794437"/>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FFFFFF"/>
              </a:buClr>
              <a:buSzPct val="100000"/>
              <a:buNone/>
            </a:pPr>
            <a:r>
              <a:rPr lang="en-US" sz="1800" dirty="0">
                <a:solidFill>
                  <a:srgbClr val="FFFFFF"/>
                </a:solidFill>
              </a:rPr>
              <a:t>One time through using right foot, left foot, then both feet. Tell them to go slow! Learning to dribble is not about speed. Emphasize the goal is going around the cones.</a:t>
            </a:r>
            <a:endParaRPr sz="1800" dirty="0"/>
          </a:p>
        </p:txBody>
      </p:sp>
      <p:pic>
        <p:nvPicPr>
          <p:cNvPr id="146" name="Google Shape;146;p2"/>
          <p:cNvPicPr preferRelativeResize="0"/>
          <p:nvPr/>
        </p:nvPicPr>
        <p:blipFill rotWithShape="1">
          <a:blip r:embed="rId3">
            <a:alphaModFix/>
          </a:blip>
          <a:srcRect/>
          <a:stretch/>
        </p:blipFill>
        <p:spPr>
          <a:xfrm>
            <a:off x="6017899" y="1319526"/>
            <a:ext cx="5665650" cy="4046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3"/>
          <p:cNvSpPr txBox="1">
            <a:spLocks noGrp="1"/>
          </p:cNvSpPr>
          <p:nvPr>
            <p:ph type="title"/>
          </p:nvPr>
        </p:nvSpPr>
        <p:spPr>
          <a:xfrm>
            <a:off x="4241557" y="228286"/>
            <a:ext cx="7636250" cy="640142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Bookman Old Style"/>
              <a:buNone/>
            </a:pPr>
            <a:r>
              <a:rPr lang="en-US" sz="3200" dirty="0"/>
              <a:t>WEEK 1</a:t>
            </a:r>
            <a:br>
              <a:rPr lang="en-US" sz="1800" dirty="0"/>
            </a:br>
            <a:br>
              <a:rPr lang="en-US" sz="1800" dirty="0"/>
            </a:br>
            <a:r>
              <a:rPr lang="en-US" sz="1800" b="0" dirty="0">
                <a:latin typeface="Roboto"/>
                <a:ea typeface="Roboto"/>
                <a:cs typeface="Roboto"/>
                <a:sym typeface="Roboto"/>
              </a:rPr>
              <a:t>RED LIGHT GREEN LIGHT</a:t>
            </a:r>
            <a:br>
              <a:rPr lang="en-US" sz="1800" b="0" dirty="0">
                <a:latin typeface="Roboto"/>
                <a:ea typeface="Roboto"/>
                <a:cs typeface="Roboto"/>
                <a:sym typeface="Roboto"/>
              </a:rPr>
            </a:br>
            <a:r>
              <a:rPr lang="en-US" sz="1800" b="0" dirty="0">
                <a:latin typeface="Roboto"/>
                <a:ea typeface="Roboto"/>
                <a:cs typeface="Roboto"/>
                <a:sym typeface="Roboto"/>
              </a:rPr>
              <a:t>SET UP A 15×15 GRID FOR THE PLAYERS WITH CONES AND GIVE EVERY KID A BALL.</a:t>
            </a:r>
            <a:br>
              <a:rPr lang="en-US" sz="1800" b="0" dirty="0">
                <a:latin typeface="Roboto"/>
                <a:ea typeface="Roboto"/>
                <a:cs typeface="Roboto"/>
                <a:sym typeface="Roboto"/>
              </a:rPr>
            </a:br>
            <a:br>
              <a:rPr lang="en-US" sz="1800" b="0" dirty="0">
                <a:latin typeface="Roboto"/>
                <a:ea typeface="Roboto"/>
                <a:cs typeface="Roboto"/>
                <a:sym typeface="Roboto"/>
              </a:rPr>
            </a:br>
            <a:r>
              <a:rPr lang="en-US" sz="1800" b="0" dirty="0">
                <a:latin typeface="Roboto"/>
                <a:ea typeface="Roboto"/>
                <a:cs typeface="Roboto"/>
                <a:sym typeface="Roboto"/>
              </a:rPr>
              <a:t>THE GOAL HERE IS A LOT LIKE REGULAR RED LIGHT GREEN LIGHT, WHERE KIDS WORK ON THEIR LISTENING SKILLS AND FOLLOW DIRECTIONS, BUT IN THIS DRILL, THEY DO IT WHILE DRIBBLING AND AVOIDING OTHER PLAYERS.</a:t>
            </a:r>
            <a:br>
              <a:rPr lang="en-US" sz="1800" b="0" dirty="0">
                <a:latin typeface="Roboto"/>
                <a:ea typeface="Roboto"/>
                <a:cs typeface="Roboto"/>
                <a:sym typeface="Roboto"/>
              </a:rPr>
            </a:br>
            <a:r>
              <a:rPr lang="en-US" sz="1800" b="0" dirty="0">
                <a:latin typeface="Roboto"/>
                <a:ea typeface="Roboto"/>
                <a:cs typeface="Roboto"/>
                <a:sym typeface="Roboto"/>
              </a:rPr>
              <a:t>RLGL HELPS WITH DRIBBLING, FAST AND SLOW MOVEMENT CHANGES, AWARENESS OF THEIR SURROUNDINGS, AND FOCUS.</a:t>
            </a:r>
            <a:endParaRPr sz="1800" b="0" dirty="0">
              <a:latin typeface="Roboto"/>
              <a:ea typeface="Roboto"/>
              <a:cs typeface="Roboto"/>
              <a:sym typeface="Roboto"/>
            </a:endParaRPr>
          </a:p>
          <a:p>
            <a:pPr marL="0" lvl="0" indent="0" algn="l" rtl="0">
              <a:lnSpc>
                <a:spcPct val="90000"/>
              </a:lnSpc>
              <a:spcBef>
                <a:spcPts val="0"/>
              </a:spcBef>
              <a:spcAft>
                <a:spcPts val="0"/>
              </a:spcAft>
              <a:buClr>
                <a:schemeClr val="lt1"/>
              </a:buClr>
              <a:buSzPts val="3600"/>
              <a:buFont typeface="Bookman Old Style"/>
              <a:buNone/>
            </a:pPr>
            <a:br>
              <a:rPr lang="en-US" sz="1800" b="0" dirty="0">
                <a:latin typeface="Roboto"/>
                <a:ea typeface="Roboto"/>
                <a:cs typeface="Roboto"/>
                <a:sym typeface="Roboto"/>
              </a:rPr>
            </a:br>
            <a:r>
              <a:rPr lang="en-US" sz="1800" b="0" dirty="0">
                <a:latin typeface="Roboto"/>
                <a:ea typeface="Roboto"/>
                <a:cs typeface="Roboto"/>
                <a:sym typeface="Roboto"/>
              </a:rPr>
              <a:t>ONCE EVERYONE IS SET UP WITH THEIR BALL, EXPLAIN THAT THEY CANNOT LEAVE THE BIG SQUARE WITH THEIR BODIES OR BALLS, AND NO ONE CAN KICK ANOTHER PLAYER’S BALL.</a:t>
            </a:r>
            <a:endParaRPr sz="1800" b="0" dirty="0">
              <a:latin typeface="Roboto"/>
              <a:ea typeface="Roboto"/>
              <a:cs typeface="Roboto"/>
              <a:sym typeface="Roboto"/>
            </a:endParaRPr>
          </a:p>
          <a:p>
            <a:pPr marL="0" lvl="0" indent="0" algn="l" rtl="0">
              <a:lnSpc>
                <a:spcPct val="90000"/>
              </a:lnSpc>
              <a:spcBef>
                <a:spcPts val="0"/>
              </a:spcBef>
              <a:spcAft>
                <a:spcPts val="0"/>
              </a:spcAft>
              <a:buClr>
                <a:schemeClr val="lt1"/>
              </a:buClr>
              <a:buSzPts val="3600"/>
              <a:buFont typeface="Bookman Old Style"/>
              <a:buNone/>
            </a:pPr>
            <a:br>
              <a:rPr lang="en-US" sz="1800" b="0" dirty="0">
                <a:latin typeface="Roboto"/>
                <a:ea typeface="Roboto"/>
                <a:cs typeface="Roboto"/>
                <a:sym typeface="Roboto"/>
              </a:rPr>
            </a:br>
            <a:r>
              <a:rPr lang="en-US" sz="1800" b="0" dirty="0">
                <a:latin typeface="Roboto"/>
                <a:ea typeface="Roboto"/>
                <a:cs typeface="Roboto"/>
                <a:sym typeface="Roboto"/>
              </a:rPr>
              <a:t>TELL THEM THAT A ‘RED LIGHT’ MEANS STOPPING THE BALL BETWEEN THEIR FEET OR WITH 1 FOOT ON TOP.</a:t>
            </a:r>
            <a:endParaRPr sz="1800" b="0" dirty="0">
              <a:latin typeface="Roboto"/>
              <a:ea typeface="Roboto"/>
              <a:cs typeface="Roboto"/>
              <a:sym typeface="Roboto"/>
            </a:endParaRPr>
          </a:p>
          <a:p>
            <a:pPr marL="0" lvl="0" indent="0" algn="l" rtl="0">
              <a:lnSpc>
                <a:spcPct val="90000"/>
              </a:lnSpc>
              <a:spcBef>
                <a:spcPts val="0"/>
              </a:spcBef>
              <a:spcAft>
                <a:spcPts val="0"/>
              </a:spcAft>
              <a:buClr>
                <a:schemeClr val="lt1"/>
              </a:buClr>
              <a:buSzPts val="3600"/>
              <a:buFont typeface="Bookman Old Style"/>
              <a:buNone/>
            </a:pPr>
            <a:br>
              <a:rPr lang="en-US" sz="1800" b="0" dirty="0">
                <a:latin typeface="Roboto"/>
                <a:ea typeface="Roboto"/>
                <a:cs typeface="Roboto"/>
                <a:sym typeface="Roboto"/>
              </a:rPr>
            </a:br>
            <a:r>
              <a:rPr lang="en-US" sz="1800" b="0" dirty="0">
                <a:latin typeface="Roboto"/>
                <a:ea typeface="Roboto"/>
                <a:cs typeface="Roboto"/>
                <a:sym typeface="Roboto"/>
              </a:rPr>
              <a:t>START SLOWLY WITH THE USUAL RED, YELLOW, AND GREEN LIGHT COMMANDS. NO ONE GETS PUT ‘OUT,’ THOUGH.</a:t>
            </a:r>
            <a:br>
              <a:rPr lang="en-US" sz="1800" b="0" dirty="0">
                <a:latin typeface="Roboto"/>
                <a:ea typeface="Roboto"/>
                <a:cs typeface="Roboto"/>
                <a:sym typeface="Roboto"/>
              </a:rPr>
            </a:br>
            <a:r>
              <a:rPr lang="en-US" sz="1800" b="0" dirty="0">
                <a:latin typeface="Roboto"/>
                <a:ea typeface="Roboto"/>
                <a:cs typeface="Roboto"/>
                <a:sym typeface="Roboto"/>
              </a:rPr>
              <a:t>AS THEY GET THE HANG OF IT, SWITCH UP THE PACE SO COMMANDS COME FASTER OR THERE ARE LONGER DURATIONS.</a:t>
            </a:r>
            <a:br>
              <a:rPr lang="en-US" sz="1800" b="0" dirty="0">
                <a:latin typeface="Roboto"/>
                <a:ea typeface="Roboto"/>
                <a:cs typeface="Roboto"/>
                <a:sym typeface="Roboto"/>
              </a:rPr>
            </a:br>
            <a:endParaRPr sz="1800" b="0" dirty="0">
              <a:latin typeface="Roboto"/>
              <a:ea typeface="Roboto"/>
              <a:cs typeface="Roboto"/>
              <a:sym typeface="Roboto"/>
            </a:endParaRPr>
          </a:p>
        </p:txBody>
      </p:sp>
      <p:pic>
        <p:nvPicPr>
          <p:cNvPr id="152" name="Google Shape;152;p3" descr="A traffic light with a red light&#10;&#10;Description automatically generated with low confidence"/>
          <p:cNvPicPr preferRelativeResize="0">
            <a:picLocks noGrp="1"/>
          </p:cNvPicPr>
          <p:nvPr>
            <p:ph type="body" idx="1"/>
          </p:nvPr>
        </p:nvPicPr>
        <p:blipFill rotWithShape="1">
          <a:blip r:embed="rId4">
            <a:alphaModFix/>
          </a:blip>
          <a:srcRect l="14329" r="2" b="2"/>
          <a:stretch/>
        </p:blipFill>
        <p:spPr>
          <a:xfrm>
            <a:off x="97225" y="1619250"/>
            <a:ext cx="3740257" cy="3297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782550" y="1382060"/>
            <a:ext cx="3643200" cy="100014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400"/>
              <a:buFont typeface="Roboto Condensed"/>
              <a:buNone/>
            </a:pPr>
            <a:r>
              <a:rPr lang="en-US" b="1" i="0" dirty="0">
                <a:latin typeface="Roboto Condensed"/>
                <a:ea typeface="Roboto Condensed"/>
                <a:cs typeface="Roboto Condensed"/>
                <a:sym typeface="Roboto Condensed"/>
              </a:rPr>
              <a:t>DRIBBLE TAG</a:t>
            </a:r>
            <a:br>
              <a:rPr lang="en-US" b="1" i="0" dirty="0">
                <a:latin typeface="Roboto Condensed"/>
                <a:ea typeface="Roboto Condensed"/>
                <a:cs typeface="Roboto Condensed"/>
                <a:sym typeface="Roboto Condensed"/>
              </a:rPr>
            </a:br>
            <a:endParaRPr dirty="0"/>
          </a:p>
        </p:txBody>
      </p:sp>
      <p:grpSp>
        <p:nvGrpSpPr>
          <p:cNvPr id="158" name="Google Shape;158;p4"/>
          <p:cNvGrpSpPr/>
          <p:nvPr/>
        </p:nvGrpSpPr>
        <p:grpSpPr>
          <a:xfrm>
            <a:off x="5453375" y="611360"/>
            <a:ext cx="5939950" cy="5635283"/>
            <a:chOff x="0" y="-768440"/>
            <a:chExt cx="5939950" cy="5635283"/>
          </a:xfrm>
        </p:grpSpPr>
        <p:cxnSp>
          <p:nvCxnSpPr>
            <p:cNvPr id="159" name="Google Shape;159;p4"/>
            <p:cNvCxnSpPr/>
            <p:nvPr/>
          </p:nvCxnSpPr>
          <p:spPr>
            <a:xfrm>
              <a:off x="0" y="2260"/>
              <a:ext cx="5924550" cy="0"/>
            </a:xfrm>
            <a:prstGeom prst="straightConnector1">
              <a:avLst/>
            </a:prstGeom>
            <a:gradFill>
              <a:gsLst>
                <a:gs pos="0">
                  <a:srgbClr val="6DC6AD"/>
                </a:gs>
                <a:gs pos="69000">
                  <a:srgbClr val="3BC3A2"/>
                </a:gs>
                <a:gs pos="100000">
                  <a:srgbClr val="34B193"/>
                </a:gs>
              </a:gsLst>
              <a:lin ang="5400000" scaled="0"/>
            </a:gradFill>
            <a:ln w="12700" cap="flat" cmpd="sng">
              <a:solidFill>
                <a:schemeClr val="accent2"/>
              </a:solidFill>
              <a:prstDash val="solid"/>
              <a:round/>
              <a:headEnd type="none" w="sm" len="sm"/>
              <a:tailEnd type="none" w="sm" len="sm"/>
            </a:ln>
            <a:effectLst>
              <a:outerShdw blurRad="50800" dist="38100" dir="5400000" sy="96000" rotWithShape="0">
                <a:srgbClr val="000000">
                  <a:alpha val="53725"/>
                </a:srgbClr>
              </a:outerShdw>
            </a:effectLst>
          </p:spPr>
        </p:cxnSp>
        <p:sp>
          <p:nvSpPr>
            <p:cNvPr id="160" name="Google Shape;160;p4"/>
            <p:cNvSpPr/>
            <p:nvPr/>
          </p:nvSpPr>
          <p:spPr>
            <a:xfrm>
              <a:off x="0" y="2260"/>
              <a:ext cx="5924550" cy="7707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txBox="1"/>
            <p:nvPr/>
          </p:nvSpPr>
          <p:spPr>
            <a:xfrm>
              <a:off x="0" y="-768440"/>
              <a:ext cx="5924700" cy="7707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lt1"/>
                </a:buClr>
                <a:buSzPts val="1400"/>
                <a:buFont typeface="Rockwell"/>
                <a:buNone/>
              </a:pPr>
              <a:r>
                <a:rPr lang="en-US" sz="1800" i="0">
                  <a:solidFill>
                    <a:schemeClr val="lt1"/>
                  </a:solidFill>
                  <a:latin typeface="Roboto"/>
                  <a:ea typeface="Roboto"/>
                  <a:cs typeface="Roboto"/>
                  <a:sym typeface="Roboto"/>
                </a:rPr>
                <a:t>You can set up a smaller field of play like a 20×20 box or use the whole field if you prefer for this drill.</a:t>
              </a:r>
              <a:endParaRPr sz="1800">
                <a:solidFill>
                  <a:schemeClr val="lt1"/>
                </a:solidFill>
                <a:latin typeface="Roboto"/>
                <a:ea typeface="Roboto"/>
                <a:cs typeface="Roboto"/>
                <a:sym typeface="Roboto"/>
              </a:endParaRPr>
            </a:p>
          </p:txBody>
        </p:sp>
        <p:sp>
          <p:nvSpPr>
            <p:cNvPr id="162" name="Google Shape;162;p4"/>
            <p:cNvSpPr txBox="1"/>
            <p:nvPr/>
          </p:nvSpPr>
          <p:spPr>
            <a:xfrm>
              <a:off x="15250" y="169884"/>
              <a:ext cx="5924700" cy="12663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lt1"/>
                </a:buClr>
                <a:buSzPts val="1400"/>
                <a:buFont typeface="Rockwell"/>
                <a:buNone/>
              </a:pPr>
              <a:r>
                <a:rPr lang="en-US" sz="1800" i="0">
                  <a:solidFill>
                    <a:schemeClr val="lt1"/>
                  </a:solidFill>
                  <a:latin typeface="Roboto"/>
                  <a:ea typeface="Roboto"/>
                  <a:cs typeface="Roboto"/>
                  <a:sym typeface="Roboto"/>
                </a:rPr>
                <a:t>However, 1/2 to 1/4 of the field is usually plenty. Every player gets a ball, and the goal is to get the most tags, but a player cannot tag another if they don’t have their ball. This exercise helps with dribbling.</a:t>
              </a:r>
              <a:endParaRPr sz="1800">
                <a:solidFill>
                  <a:schemeClr val="lt1"/>
                </a:solidFill>
                <a:latin typeface="Roboto"/>
                <a:ea typeface="Roboto"/>
                <a:cs typeface="Roboto"/>
                <a:sym typeface="Roboto"/>
              </a:endParaRPr>
            </a:p>
          </p:txBody>
        </p:sp>
        <p:cxnSp>
          <p:nvCxnSpPr>
            <p:cNvPr id="163" name="Google Shape;163;p4"/>
            <p:cNvCxnSpPr/>
            <p:nvPr/>
          </p:nvCxnSpPr>
          <p:spPr>
            <a:xfrm>
              <a:off x="0" y="1543803"/>
              <a:ext cx="5924550" cy="0"/>
            </a:xfrm>
            <a:prstGeom prst="straightConnector1">
              <a:avLst/>
            </a:prstGeom>
            <a:gradFill>
              <a:gsLst>
                <a:gs pos="0">
                  <a:srgbClr val="6CC8C9"/>
                </a:gs>
                <a:gs pos="69000">
                  <a:srgbClr val="37C7C8"/>
                </a:gs>
                <a:gs pos="100000">
                  <a:srgbClr val="31B4B6"/>
                </a:gs>
              </a:gsLst>
              <a:lin ang="5400000" scaled="0"/>
            </a:gradFill>
            <a:ln w="12700" cap="flat" cmpd="sng">
              <a:solidFill>
                <a:srgbClr val="4DC1C2"/>
              </a:solidFill>
              <a:prstDash val="solid"/>
              <a:round/>
              <a:headEnd type="none" w="sm" len="sm"/>
              <a:tailEnd type="none" w="sm" len="sm"/>
            </a:ln>
            <a:effectLst>
              <a:outerShdw blurRad="50800" dist="38100" dir="5400000" sy="96000" rotWithShape="0">
                <a:srgbClr val="000000">
                  <a:alpha val="53725"/>
                </a:srgbClr>
              </a:outerShdw>
            </a:effectLst>
          </p:spPr>
        </p:cxnSp>
        <p:sp>
          <p:nvSpPr>
            <p:cNvPr id="164" name="Google Shape;164;p4"/>
            <p:cNvSpPr/>
            <p:nvPr/>
          </p:nvSpPr>
          <p:spPr>
            <a:xfrm>
              <a:off x="0" y="1543803"/>
              <a:ext cx="5924550" cy="7707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txBox="1"/>
            <p:nvPr/>
          </p:nvSpPr>
          <p:spPr>
            <a:xfrm>
              <a:off x="150" y="1680022"/>
              <a:ext cx="5924700" cy="5286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lt1"/>
                </a:buClr>
                <a:buSzPts val="1400"/>
                <a:buFont typeface="Rockwell"/>
                <a:buNone/>
              </a:pPr>
              <a:r>
                <a:rPr lang="en-US" sz="1800" i="0">
                  <a:solidFill>
                    <a:schemeClr val="lt1"/>
                  </a:solidFill>
                  <a:latin typeface="Roboto"/>
                  <a:ea typeface="Roboto"/>
                  <a:cs typeface="Roboto"/>
                  <a:sym typeface="Roboto"/>
                </a:rPr>
                <a:t>Designate the boundaries of the field of play with cones.</a:t>
              </a:r>
              <a:endParaRPr sz="1800">
                <a:solidFill>
                  <a:schemeClr val="lt1"/>
                </a:solidFill>
                <a:latin typeface="Roboto"/>
                <a:ea typeface="Roboto"/>
                <a:cs typeface="Roboto"/>
                <a:sym typeface="Roboto"/>
              </a:endParaRPr>
            </a:p>
          </p:txBody>
        </p:sp>
        <p:cxnSp>
          <p:nvCxnSpPr>
            <p:cNvPr id="166" name="Google Shape;166;p4"/>
            <p:cNvCxnSpPr/>
            <p:nvPr/>
          </p:nvCxnSpPr>
          <p:spPr>
            <a:xfrm>
              <a:off x="0" y="2314575"/>
              <a:ext cx="5924550" cy="0"/>
            </a:xfrm>
            <a:prstGeom prst="straightConnector1">
              <a:avLst/>
            </a:prstGeom>
            <a:gradFill>
              <a:gsLst>
                <a:gs pos="0">
                  <a:srgbClr val="6ABECD"/>
                </a:gs>
                <a:gs pos="69000">
                  <a:srgbClr val="36B7CB"/>
                </a:gs>
                <a:gs pos="100000">
                  <a:srgbClr val="2FA7B9"/>
                </a:gs>
              </a:gsLst>
              <a:lin ang="5400000" scaled="0"/>
            </a:gradFill>
            <a:ln w="12700" cap="flat" cmpd="sng">
              <a:solidFill>
                <a:srgbClr val="4BB6C6"/>
              </a:solidFill>
              <a:prstDash val="solid"/>
              <a:round/>
              <a:headEnd type="none" w="sm" len="sm"/>
              <a:tailEnd type="none" w="sm" len="sm"/>
            </a:ln>
            <a:effectLst>
              <a:outerShdw blurRad="50800" dist="38100" dir="5400000" sy="96000" rotWithShape="0">
                <a:srgbClr val="000000">
                  <a:alpha val="53725"/>
                </a:srgbClr>
              </a:outerShdw>
            </a:effectLst>
          </p:spPr>
        </p:cxnSp>
        <p:sp>
          <p:nvSpPr>
            <p:cNvPr id="167" name="Google Shape;167;p4"/>
            <p:cNvSpPr/>
            <p:nvPr/>
          </p:nvSpPr>
          <p:spPr>
            <a:xfrm>
              <a:off x="0" y="2314575"/>
              <a:ext cx="5924550" cy="7707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txBox="1"/>
            <p:nvPr/>
          </p:nvSpPr>
          <p:spPr>
            <a:xfrm>
              <a:off x="75" y="2358388"/>
              <a:ext cx="5924700" cy="7707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lt1"/>
                </a:buClr>
                <a:buSzPts val="1400"/>
                <a:buFont typeface="Rockwell"/>
                <a:buNone/>
              </a:pPr>
              <a:r>
                <a:rPr lang="en-US" sz="1800" i="0">
                  <a:solidFill>
                    <a:schemeClr val="lt1"/>
                  </a:solidFill>
                  <a:latin typeface="Roboto"/>
                  <a:ea typeface="Roboto"/>
                  <a:cs typeface="Roboto"/>
                  <a:sym typeface="Roboto"/>
                </a:rPr>
                <a:t>Pass out balls, so every player has 1.</a:t>
              </a:r>
              <a:endParaRPr sz="1800">
                <a:solidFill>
                  <a:schemeClr val="lt1"/>
                </a:solidFill>
                <a:latin typeface="Roboto"/>
                <a:ea typeface="Roboto"/>
                <a:cs typeface="Roboto"/>
                <a:sym typeface="Roboto"/>
              </a:endParaRPr>
            </a:p>
          </p:txBody>
        </p:sp>
        <p:cxnSp>
          <p:nvCxnSpPr>
            <p:cNvPr id="169" name="Google Shape;169;p4"/>
            <p:cNvCxnSpPr/>
            <p:nvPr/>
          </p:nvCxnSpPr>
          <p:spPr>
            <a:xfrm>
              <a:off x="0" y="3085346"/>
              <a:ext cx="5924550" cy="0"/>
            </a:xfrm>
            <a:prstGeom prst="straightConnector1">
              <a:avLst/>
            </a:prstGeom>
            <a:gradFill>
              <a:gsLst>
                <a:gs pos="0">
                  <a:srgbClr val="6AB3CE"/>
                </a:gs>
                <a:gs pos="69000">
                  <a:srgbClr val="36A6CC"/>
                </a:gs>
                <a:gs pos="100000">
                  <a:srgbClr val="2D97BC"/>
                </a:gs>
              </a:gsLst>
              <a:lin ang="5400000" scaled="0"/>
            </a:gradFill>
            <a:ln w="12700" cap="flat" cmpd="sng">
              <a:solidFill>
                <a:srgbClr val="4AA8C8"/>
              </a:solidFill>
              <a:prstDash val="solid"/>
              <a:round/>
              <a:headEnd type="none" w="sm" len="sm"/>
              <a:tailEnd type="none" w="sm" len="sm"/>
            </a:ln>
            <a:effectLst>
              <a:outerShdw blurRad="50800" dist="38100" dir="5400000" sy="96000" rotWithShape="0">
                <a:srgbClr val="000000">
                  <a:alpha val="53725"/>
                </a:srgbClr>
              </a:outerShdw>
            </a:effectLst>
          </p:spPr>
        </p:cxnSp>
        <p:sp>
          <p:nvSpPr>
            <p:cNvPr id="170" name="Google Shape;170;p4"/>
            <p:cNvSpPr/>
            <p:nvPr/>
          </p:nvSpPr>
          <p:spPr>
            <a:xfrm>
              <a:off x="0" y="3085346"/>
              <a:ext cx="5924550" cy="7707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txBox="1"/>
            <p:nvPr/>
          </p:nvSpPr>
          <p:spPr>
            <a:xfrm>
              <a:off x="150" y="3112984"/>
              <a:ext cx="5924700" cy="7707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lt1"/>
                </a:buClr>
                <a:buSzPts val="1400"/>
                <a:buFont typeface="Rockwell"/>
                <a:buNone/>
              </a:pPr>
              <a:r>
                <a:rPr lang="en-US" sz="1800" i="0">
                  <a:solidFill>
                    <a:schemeClr val="lt1"/>
                  </a:solidFill>
                  <a:latin typeface="Roboto"/>
                  <a:ea typeface="Roboto"/>
                  <a:cs typeface="Roboto"/>
                  <a:sym typeface="Roboto"/>
                </a:rPr>
                <a:t>Explain to the kids that this is like tag, but you also have to dribble your ball while running.</a:t>
              </a:r>
              <a:endParaRPr sz="1800">
                <a:solidFill>
                  <a:schemeClr val="lt1"/>
                </a:solidFill>
                <a:latin typeface="Roboto"/>
                <a:ea typeface="Roboto"/>
                <a:cs typeface="Roboto"/>
                <a:sym typeface="Roboto"/>
              </a:endParaRPr>
            </a:p>
          </p:txBody>
        </p:sp>
        <p:cxnSp>
          <p:nvCxnSpPr>
            <p:cNvPr id="172" name="Google Shape;172;p4"/>
            <p:cNvCxnSpPr/>
            <p:nvPr/>
          </p:nvCxnSpPr>
          <p:spPr>
            <a:xfrm>
              <a:off x="0" y="3856118"/>
              <a:ext cx="5924550" cy="0"/>
            </a:xfrm>
            <a:prstGeom prst="straightConnector1">
              <a:avLst/>
            </a:prstGeom>
            <a:gradFill>
              <a:gsLst>
                <a:gs pos="0">
                  <a:srgbClr val="6AA8D0"/>
                </a:gs>
                <a:gs pos="69000">
                  <a:srgbClr val="3596CF"/>
                </a:gs>
                <a:gs pos="100000">
                  <a:srgbClr val="2C89BE"/>
                </a:gs>
              </a:gsLst>
              <a:lin ang="5400000" scaled="0"/>
            </a:gradFill>
            <a:ln w="12700" cap="flat" cmpd="sng">
              <a:solidFill>
                <a:srgbClr val="499BCB"/>
              </a:solidFill>
              <a:prstDash val="solid"/>
              <a:round/>
              <a:headEnd type="none" w="sm" len="sm"/>
              <a:tailEnd type="none" w="sm" len="sm"/>
            </a:ln>
            <a:effectLst>
              <a:outerShdw blurRad="50800" dist="38100" dir="5400000" sy="96000" rotWithShape="0">
                <a:srgbClr val="000000">
                  <a:alpha val="53725"/>
                </a:srgbClr>
              </a:outerShdw>
            </a:effectLst>
          </p:spPr>
        </p:cxnSp>
        <p:sp>
          <p:nvSpPr>
            <p:cNvPr id="173" name="Google Shape;173;p4"/>
            <p:cNvSpPr/>
            <p:nvPr/>
          </p:nvSpPr>
          <p:spPr>
            <a:xfrm>
              <a:off x="0" y="3856118"/>
              <a:ext cx="5924550" cy="7707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txBox="1"/>
            <p:nvPr/>
          </p:nvSpPr>
          <p:spPr>
            <a:xfrm>
              <a:off x="0" y="4096143"/>
              <a:ext cx="5924700" cy="7707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lt1"/>
                </a:buClr>
                <a:buSzPts val="1400"/>
                <a:buFont typeface="Rockwell"/>
                <a:buNone/>
              </a:pPr>
              <a:r>
                <a:rPr lang="en-US" sz="1800" i="0">
                  <a:solidFill>
                    <a:schemeClr val="lt1"/>
                  </a:solidFill>
                  <a:latin typeface="Roboto"/>
                  <a:ea typeface="Roboto"/>
                  <a:cs typeface="Roboto"/>
                  <a:sym typeface="Roboto"/>
                </a:rPr>
                <a:t>Set a time limit and let them play.</a:t>
              </a:r>
              <a:endParaRPr sz="1800">
                <a:solidFill>
                  <a:schemeClr val="lt1"/>
                </a:solidFill>
                <a:latin typeface="Roboto"/>
                <a:ea typeface="Roboto"/>
                <a:cs typeface="Roboto"/>
                <a:sym typeface="Roboto"/>
              </a:endParaRPr>
            </a:p>
          </p:txBody>
        </p:sp>
      </p:grpSp>
      <p:pic>
        <p:nvPicPr>
          <p:cNvPr id="175" name="Google Shape;175;p4"/>
          <p:cNvPicPr preferRelativeResize="0"/>
          <p:nvPr/>
        </p:nvPicPr>
        <p:blipFill rotWithShape="1">
          <a:blip r:embed="rId4">
            <a:alphaModFix/>
          </a:blip>
          <a:srcRect/>
          <a:stretch/>
        </p:blipFill>
        <p:spPr>
          <a:xfrm>
            <a:off x="182125" y="3003625"/>
            <a:ext cx="4844050" cy="3460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900"/>
              <a:buFont typeface="Bookman Old Style"/>
              <a:buNone/>
            </a:pPr>
            <a:r>
              <a:rPr lang="en-US" sz="3200" dirty="0"/>
              <a:t>WEEK 2</a:t>
            </a:r>
            <a:br>
              <a:rPr lang="en-US" sz="2900" dirty="0"/>
            </a:br>
            <a:r>
              <a:rPr lang="en-US" sz="2900" b="1" i="0" dirty="0">
                <a:latin typeface="Arial"/>
                <a:ea typeface="Arial"/>
                <a:cs typeface="Arial"/>
                <a:sym typeface="Arial"/>
              </a:rPr>
              <a:t>TAP MOVE TAP</a:t>
            </a:r>
            <a:br>
              <a:rPr lang="en-US" sz="2900" b="1" i="0" dirty="0">
                <a:latin typeface="Arial"/>
                <a:ea typeface="Arial"/>
                <a:cs typeface="Arial"/>
                <a:sym typeface="Arial"/>
              </a:rPr>
            </a:br>
            <a:endParaRPr sz="2900" dirty="0"/>
          </a:p>
        </p:txBody>
      </p:sp>
      <p:grpSp>
        <p:nvGrpSpPr>
          <p:cNvPr id="181" name="Google Shape;181;p5"/>
          <p:cNvGrpSpPr/>
          <p:nvPr/>
        </p:nvGrpSpPr>
        <p:grpSpPr>
          <a:xfrm>
            <a:off x="684650" y="2054896"/>
            <a:ext cx="10822695" cy="3331108"/>
            <a:chOff x="0" y="574671"/>
            <a:chExt cx="10353674" cy="2156476"/>
          </a:xfrm>
        </p:grpSpPr>
        <p:sp>
          <p:nvSpPr>
            <p:cNvPr id="182" name="Google Shape;182;p5"/>
            <p:cNvSpPr/>
            <p:nvPr/>
          </p:nvSpPr>
          <p:spPr>
            <a:xfrm>
              <a:off x="0" y="574671"/>
              <a:ext cx="2911971" cy="1849101"/>
            </a:xfrm>
            <a:prstGeom prst="roundRect">
              <a:avLst>
                <a:gd name="adj" fmla="val 10000"/>
              </a:avLst>
            </a:prstGeom>
            <a:solidFill>
              <a:srgbClr val="9DC44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323552" y="882046"/>
              <a:ext cx="2911971" cy="1849101"/>
            </a:xfrm>
            <a:prstGeom prst="roundRect">
              <a:avLst>
                <a:gd name="adj" fmla="val 10000"/>
              </a:avLst>
            </a:prstGeom>
            <a:solidFill>
              <a:schemeClr val="lt1">
                <a:alpha val="89803"/>
              </a:schemeClr>
            </a:solidFill>
            <a:ln w="19050" cap="flat" cmpd="sng">
              <a:solidFill>
                <a:srgbClr val="9DC4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txBox="1"/>
            <p:nvPr/>
          </p:nvSpPr>
          <p:spPr>
            <a:xfrm>
              <a:off x="377710" y="936204"/>
              <a:ext cx="2803655" cy="1740785"/>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Rockwell"/>
                <a:buNone/>
              </a:pPr>
              <a:r>
                <a:rPr lang="en-US" sz="1800" i="0">
                  <a:solidFill>
                    <a:schemeClr val="dk1"/>
                  </a:solidFill>
                  <a:latin typeface="Roboto"/>
                  <a:ea typeface="Roboto"/>
                  <a:cs typeface="Roboto"/>
                  <a:sym typeface="Roboto"/>
                </a:rPr>
                <a:t>Tap Move Tap</a:t>
              </a:r>
              <a:endParaRPr sz="1800">
                <a:solidFill>
                  <a:schemeClr val="dk1"/>
                </a:solidFill>
                <a:latin typeface="Roboto"/>
                <a:ea typeface="Roboto"/>
                <a:cs typeface="Roboto"/>
                <a:sym typeface="Roboto"/>
              </a:endParaRPr>
            </a:p>
          </p:txBody>
        </p:sp>
        <p:sp>
          <p:nvSpPr>
            <p:cNvPr id="185" name="Google Shape;185;p5"/>
            <p:cNvSpPr/>
            <p:nvPr/>
          </p:nvSpPr>
          <p:spPr>
            <a:xfrm>
              <a:off x="3559075" y="574671"/>
              <a:ext cx="2911971" cy="1849101"/>
            </a:xfrm>
            <a:prstGeom prst="roundRect">
              <a:avLst>
                <a:gd name="adj" fmla="val 10000"/>
              </a:avLst>
            </a:prstGeom>
            <a:solidFill>
              <a:srgbClr val="9DC44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3882628" y="882046"/>
              <a:ext cx="2911971" cy="1849101"/>
            </a:xfrm>
            <a:prstGeom prst="roundRect">
              <a:avLst>
                <a:gd name="adj" fmla="val 10000"/>
              </a:avLst>
            </a:prstGeom>
            <a:solidFill>
              <a:schemeClr val="lt1">
                <a:alpha val="89803"/>
              </a:schemeClr>
            </a:solidFill>
            <a:ln w="19050" cap="flat" cmpd="sng">
              <a:solidFill>
                <a:srgbClr val="9DC4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txBox="1"/>
            <p:nvPr/>
          </p:nvSpPr>
          <p:spPr>
            <a:xfrm>
              <a:off x="3936786" y="936204"/>
              <a:ext cx="2803800" cy="17409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Rockwell"/>
                <a:buNone/>
              </a:pPr>
              <a:r>
                <a:rPr lang="en-US" sz="1800" i="0" dirty="0">
                  <a:solidFill>
                    <a:schemeClr val="dk1"/>
                  </a:solidFill>
                  <a:latin typeface="Roboto"/>
                  <a:ea typeface="Roboto"/>
                  <a:cs typeface="Roboto"/>
                  <a:sym typeface="Roboto"/>
                </a:rPr>
                <a:t>By using the inside of their feet, the </a:t>
              </a:r>
              <a:r>
                <a:rPr lang="en-US" sz="1800" dirty="0">
                  <a:solidFill>
                    <a:schemeClr val="dk1"/>
                  </a:solidFill>
                  <a:latin typeface="Roboto"/>
                  <a:ea typeface="Roboto"/>
                  <a:cs typeface="Roboto"/>
                  <a:sym typeface="Roboto"/>
                </a:rPr>
                <a:t>players </a:t>
              </a:r>
              <a:r>
                <a:rPr lang="en-US" sz="1800" i="0" dirty="0">
                  <a:solidFill>
                    <a:schemeClr val="dk1"/>
                  </a:solidFill>
                  <a:latin typeface="Roboto"/>
                  <a:ea typeface="Roboto"/>
                  <a:cs typeface="Roboto"/>
                  <a:sym typeface="Roboto"/>
                </a:rPr>
                <a:t>must kick their respective balls between both their feet. Start with slow movements and increase the speed of the drill as they get more and more comfortable with the game. </a:t>
              </a:r>
              <a:endParaRPr sz="1800" dirty="0">
                <a:solidFill>
                  <a:schemeClr val="dk1"/>
                </a:solidFill>
                <a:latin typeface="Roboto"/>
                <a:ea typeface="Roboto"/>
                <a:cs typeface="Roboto"/>
                <a:sym typeface="Roboto"/>
              </a:endParaRPr>
            </a:p>
          </p:txBody>
        </p:sp>
        <p:sp>
          <p:nvSpPr>
            <p:cNvPr id="188" name="Google Shape;188;p5"/>
            <p:cNvSpPr/>
            <p:nvPr/>
          </p:nvSpPr>
          <p:spPr>
            <a:xfrm>
              <a:off x="7118151" y="574671"/>
              <a:ext cx="2911971" cy="1849101"/>
            </a:xfrm>
            <a:prstGeom prst="roundRect">
              <a:avLst>
                <a:gd name="adj" fmla="val 10000"/>
              </a:avLst>
            </a:prstGeom>
            <a:solidFill>
              <a:srgbClr val="9DC44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7441703" y="882046"/>
              <a:ext cx="2911971" cy="1849101"/>
            </a:xfrm>
            <a:prstGeom prst="roundRect">
              <a:avLst>
                <a:gd name="adj" fmla="val 10000"/>
              </a:avLst>
            </a:prstGeom>
            <a:solidFill>
              <a:schemeClr val="lt1">
                <a:alpha val="89803"/>
              </a:schemeClr>
            </a:solidFill>
            <a:ln w="19050" cap="flat" cmpd="sng">
              <a:solidFill>
                <a:srgbClr val="9DC4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txBox="1"/>
            <p:nvPr/>
          </p:nvSpPr>
          <p:spPr>
            <a:xfrm>
              <a:off x="7495861" y="936204"/>
              <a:ext cx="2803655" cy="1740785"/>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Rockwell"/>
                <a:buNone/>
              </a:pPr>
              <a:r>
                <a:rPr lang="en-US" sz="1800" i="0">
                  <a:solidFill>
                    <a:schemeClr val="dk1"/>
                  </a:solidFill>
                  <a:latin typeface="Roboto"/>
                  <a:ea typeface="Roboto"/>
                  <a:cs typeface="Roboto"/>
                  <a:sym typeface="Roboto"/>
                </a:rPr>
                <a:t>To increase the difficulty level, while they tap, move and tap, they can rotate clockwise and anti-clockwise while keeping the control over the ball steady. The players must try to maintain a tempo/ rhythm while kicking. </a:t>
              </a:r>
              <a:endParaRPr sz="1800">
                <a:solidFill>
                  <a:schemeClr val="dk1"/>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6"/>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b="1" i="0">
                <a:latin typeface="Arial"/>
                <a:ea typeface="Arial"/>
                <a:cs typeface="Arial"/>
                <a:sym typeface="Arial"/>
              </a:rPr>
              <a:t>GUARD THE SPACESHIP</a:t>
            </a:r>
            <a:br>
              <a:rPr lang="en-US" b="1" i="0">
                <a:latin typeface="Arial"/>
                <a:ea typeface="Arial"/>
                <a:cs typeface="Arial"/>
                <a:sym typeface="Arial"/>
              </a:rPr>
            </a:br>
            <a:endParaRPr/>
          </a:p>
        </p:txBody>
      </p:sp>
      <p:sp>
        <p:nvSpPr>
          <p:cNvPr id="196" name="Google Shape;196;p6"/>
          <p:cNvSpPr txBox="1">
            <a:spLocks noGrp="1"/>
          </p:cNvSpPr>
          <p:nvPr>
            <p:ph type="body" idx="1"/>
          </p:nvPr>
        </p:nvSpPr>
        <p:spPr>
          <a:xfrm>
            <a:off x="1543050" y="2006600"/>
            <a:ext cx="9247800" cy="3327300"/>
          </a:xfrm>
          <a:prstGeom prst="rect">
            <a:avLst/>
          </a:prstGeom>
          <a:noFill/>
          <a:ln>
            <a:noFill/>
          </a:ln>
        </p:spPr>
        <p:txBody>
          <a:bodyPr spcFirstLastPara="1" wrap="square" lIns="91425" tIns="45700" rIns="91425" bIns="45700" anchor="t" anchorCtr="0">
            <a:normAutofit/>
          </a:bodyPr>
          <a:lstStyle/>
          <a:p>
            <a:pPr marL="228600" lvl="0" indent="-215900" algn="l" rtl="0">
              <a:lnSpc>
                <a:spcPct val="120000"/>
              </a:lnSpc>
              <a:spcBef>
                <a:spcPts val="0"/>
              </a:spcBef>
              <a:spcAft>
                <a:spcPts val="0"/>
              </a:spcAft>
              <a:buClr>
                <a:schemeClr val="lt1"/>
              </a:buClr>
              <a:buSzPts val="1800"/>
              <a:buChar char="•"/>
            </a:pPr>
            <a:r>
              <a:rPr lang="en-US" sz="1800" i="0">
                <a:latin typeface="Roboto"/>
                <a:ea typeface="Roboto"/>
                <a:cs typeface="Roboto"/>
                <a:sym typeface="Roboto"/>
              </a:rPr>
              <a:t>Create a box in front of the goal and call it the spaceship. The players must protect the spaceship by defending it from attack. Another set of players are the attackers. They try to blow up the spaceship by kicking at it while the defenders kick the balls away to save their ship.</a:t>
            </a:r>
            <a:endParaRPr sz="1800">
              <a:latin typeface="Roboto"/>
              <a:ea typeface="Roboto"/>
              <a:cs typeface="Roboto"/>
              <a:sym typeface="Roboto"/>
            </a:endParaRPr>
          </a:p>
          <a:p>
            <a:pPr marL="228600" lvl="0" indent="-101600" algn="l" rtl="0">
              <a:lnSpc>
                <a:spcPct val="120000"/>
              </a:lnSpc>
              <a:spcBef>
                <a:spcPts val="1000"/>
              </a:spcBef>
              <a:spcAft>
                <a:spcPts val="0"/>
              </a:spcAft>
              <a:buClr>
                <a:schemeClr val="lt1"/>
              </a:buClr>
              <a:buSzPts val="2000"/>
              <a:buNone/>
            </a:pPr>
            <a:endParaRPr/>
          </a:p>
        </p:txBody>
      </p:sp>
      <p:pic>
        <p:nvPicPr>
          <p:cNvPr id="197" name="Google Shape;197;p6"/>
          <p:cNvPicPr preferRelativeResize="0"/>
          <p:nvPr/>
        </p:nvPicPr>
        <p:blipFill rotWithShape="1">
          <a:blip r:embed="rId4">
            <a:alphaModFix/>
          </a:blip>
          <a:srcRect/>
          <a:stretch/>
        </p:blipFill>
        <p:spPr>
          <a:xfrm>
            <a:off x="4502150" y="4143375"/>
            <a:ext cx="3390900" cy="135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7"/>
          <p:cNvSpPr txBox="1">
            <a:spLocks noGrp="1"/>
          </p:cNvSpPr>
          <p:nvPr>
            <p:ph type="title"/>
          </p:nvPr>
        </p:nvSpPr>
        <p:spPr>
          <a:xfrm>
            <a:off x="1066138" y="279400"/>
            <a:ext cx="3418800" cy="1147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sz="3200" dirty="0"/>
              <a:t>WEEK 3</a:t>
            </a:r>
            <a:endParaRPr sz="3200" dirty="0"/>
          </a:p>
        </p:txBody>
      </p:sp>
      <p:sp>
        <p:nvSpPr>
          <p:cNvPr id="203" name="Google Shape;203;p7"/>
          <p:cNvSpPr txBox="1">
            <a:spLocks noGrp="1"/>
          </p:cNvSpPr>
          <p:nvPr>
            <p:ph type="body" idx="1"/>
          </p:nvPr>
        </p:nvSpPr>
        <p:spPr>
          <a:xfrm>
            <a:off x="5612279" y="1120799"/>
            <a:ext cx="6291600" cy="4616400"/>
          </a:xfrm>
          <a:prstGeom prst="rect">
            <a:avLst/>
          </a:prstGeom>
          <a:noFill/>
          <a:ln>
            <a:noFill/>
          </a:ln>
        </p:spPr>
        <p:txBody>
          <a:bodyPr spcFirstLastPara="1" wrap="square" lIns="91425" tIns="45700" rIns="91425" bIns="45700" anchor="ctr" anchorCtr="0">
            <a:normAutofit fontScale="92500"/>
          </a:bodyPr>
          <a:lstStyle/>
          <a:p>
            <a:pPr marL="228600" lvl="0" indent="-211455" algn="l" rtl="0">
              <a:lnSpc>
                <a:spcPct val="110000"/>
              </a:lnSpc>
              <a:spcBef>
                <a:spcPts val="0"/>
              </a:spcBef>
              <a:spcAft>
                <a:spcPts val="0"/>
              </a:spcAft>
              <a:buClr>
                <a:schemeClr val="lt1"/>
              </a:buClr>
              <a:buSzPct val="100000"/>
              <a:buChar char="•"/>
            </a:pPr>
            <a:r>
              <a:rPr lang="en-US" sz="3600" b="1" i="0" dirty="0">
                <a:latin typeface="Roboto Condensed"/>
                <a:ea typeface="Roboto Condensed"/>
                <a:cs typeface="Roboto Condensed"/>
                <a:sym typeface="Roboto Condensed"/>
              </a:rPr>
              <a:t> Relay Cone Dribble</a:t>
            </a:r>
            <a:endParaRPr dirty="0"/>
          </a:p>
          <a:p>
            <a:pPr marL="228600" lvl="0" indent="-232727" algn="l" rtl="0">
              <a:lnSpc>
                <a:spcPct val="110000"/>
              </a:lnSpc>
              <a:spcBef>
                <a:spcPts val="1000"/>
              </a:spcBef>
              <a:spcAft>
                <a:spcPts val="0"/>
              </a:spcAft>
              <a:buClr>
                <a:schemeClr val="lt1"/>
              </a:buClr>
              <a:buSzPct val="100000"/>
              <a:buFont typeface="Roboto"/>
              <a:buChar char="•"/>
            </a:pPr>
            <a:r>
              <a:rPr lang="en-US" sz="1800" i="0" dirty="0">
                <a:latin typeface="Roboto"/>
                <a:ea typeface="Roboto"/>
                <a:cs typeface="Roboto"/>
                <a:sym typeface="Roboto"/>
              </a:rPr>
              <a:t>You’ll need several straight rows of cones and 1 ball per row.</a:t>
            </a:r>
            <a:endParaRPr sz="1800" dirty="0">
              <a:latin typeface="Roboto"/>
              <a:ea typeface="Roboto"/>
              <a:cs typeface="Roboto"/>
              <a:sym typeface="Roboto"/>
            </a:endParaRPr>
          </a:p>
          <a:p>
            <a:pPr marL="228600" lvl="0" indent="-232727" algn="l" rtl="0">
              <a:lnSpc>
                <a:spcPct val="110000"/>
              </a:lnSpc>
              <a:spcBef>
                <a:spcPts val="1000"/>
              </a:spcBef>
              <a:spcAft>
                <a:spcPts val="0"/>
              </a:spcAft>
              <a:buClr>
                <a:schemeClr val="lt1"/>
              </a:buClr>
              <a:buSzPct val="100000"/>
              <a:buFont typeface="Roboto"/>
              <a:buChar char="•"/>
            </a:pPr>
            <a:r>
              <a:rPr lang="en-US" sz="1800" i="0" dirty="0">
                <a:latin typeface="Roboto"/>
                <a:ea typeface="Roboto"/>
                <a:cs typeface="Roboto"/>
                <a:sym typeface="Roboto"/>
              </a:rPr>
              <a:t>Set your cones about a yard apart so the kids can work on their dribbling skills.</a:t>
            </a:r>
            <a:endParaRPr sz="1800" dirty="0">
              <a:latin typeface="Roboto"/>
              <a:ea typeface="Roboto"/>
              <a:cs typeface="Roboto"/>
              <a:sym typeface="Roboto"/>
            </a:endParaRPr>
          </a:p>
          <a:p>
            <a:pPr marL="228600" lvl="0" indent="-232727" algn="l" rtl="0">
              <a:lnSpc>
                <a:spcPct val="110000"/>
              </a:lnSpc>
              <a:spcBef>
                <a:spcPts val="1000"/>
              </a:spcBef>
              <a:spcAft>
                <a:spcPts val="0"/>
              </a:spcAft>
              <a:buClr>
                <a:schemeClr val="lt1"/>
              </a:buClr>
              <a:buSzPct val="100000"/>
              <a:buFont typeface="Roboto"/>
              <a:buAutoNum type="arabicPeriod"/>
            </a:pPr>
            <a:r>
              <a:rPr lang="en-US" sz="1800" i="0" dirty="0">
                <a:latin typeface="Roboto"/>
                <a:ea typeface="Roboto"/>
                <a:cs typeface="Roboto"/>
                <a:sym typeface="Roboto"/>
              </a:rPr>
              <a:t>Divide team into even groups and have each player stand behind a row of cones.</a:t>
            </a:r>
            <a:endParaRPr sz="1800" dirty="0">
              <a:latin typeface="Roboto"/>
              <a:ea typeface="Roboto"/>
              <a:cs typeface="Roboto"/>
              <a:sym typeface="Roboto"/>
            </a:endParaRPr>
          </a:p>
          <a:p>
            <a:pPr marL="228600" lvl="0" indent="-232727" algn="l" rtl="0">
              <a:lnSpc>
                <a:spcPct val="110000"/>
              </a:lnSpc>
              <a:spcBef>
                <a:spcPts val="1000"/>
              </a:spcBef>
              <a:spcAft>
                <a:spcPts val="0"/>
              </a:spcAft>
              <a:buClr>
                <a:schemeClr val="lt1"/>
              </a:buClr>
              <a:buSzPct val="100000"/>
              <a:buFont typeface="Roboto"/>
              <a:buAutoNum type="arabicPeriod"/>
            </a:pPr>
            <a:r>
              <a:rPr lang="en-US" sz="1800" i="0" dirty="0">
                <a:latin typeface="Roboto"/>
                <a:ea typeface="Roboto"/>
                <a:cs typeface="Roboto"/>
                <a:sym typeface="Roboto"/>
              </a:rPr>
              <a:t>On your signal, the 1st kid should dribble straight down the row to the end, turn with the ball, and come back down the other side.</a:t>
            </a:r>
            <a:endParaRPr sz="1800" dirty="0">
              <a:latin typeface="Roboto"/>
              <a:ea typeface="Roboto"/>
              <a:cs typeface="Roboto"/>
              <a:sym typeface="Roboto"/>
            </a:endParaRPr>
          </a:p>
          <a:p>
            <a:pPr marL="228600" lvl="0" indent="-232727" algn="l" rtl="0">
              <a:lnSpc>
                <a:spcPct val="110000"/>
              </a:lnSpc>
              <a:spcBef>
                <a:spcPts val="1000"/>
              </a:spcBef>
              <a:spcAft>
                <a:spcPts val="0"/>
              </a:spcAft>
              <a:buClr>
                <a:schemeClr val="lt1"/>
              </a:buClr>
              <a:buSzPct val="100000"/>
              <a:buFont typeface="Roboto"/>
              <a:buAutoNum type="arabicPeriod"/>
            </a:pPr>
            <a:r>
              <a:rPr lang="en-US" sz="1800" i="0" dirty="0">
                <a:latin typeface="Roboto"/>
                <a:ea typeface="Roboto"/>
                <a:cs typeface="Roboto"/>
                <a:sym typeface="Roboto"/>
              </a:rPr>
              <a:t>At the end, they pass the ball to the next kid and so on until every player has gone.</a:t>
            </a:r>
            <a:endParaRPr sz="1800" dirty="0">
              <a:latin typeface="Roboto"/>
              <a:ea typeface="Roboto"/>
              <a:cs typeface="Roboto"/>
              <a:sym typeface="Roboto"/>
            </a:endParaRPr>
          </a:p>
          <a:p>
            <a:pPr marL="228600" lvl="0" indent="-232727" algn="l" rtl="0">
              <a:lnSpc>
                <a:spcPct val="110000"/>
              </a:lnSpc>
              <a:spcBef>
                <a:spcPts val="1000"/>
              </a:spcBef>
              <a:spcAft>
                <a:spcPts val="0"/>
              </a:spcAft>
              <a:buClr>
                <a:schemeClr val="lt1"/>
              </a:buClr>
              <a:buSzPct val="100000"/>
              <a:buFont typeface="Roboto"/>
              <a:buAutoNum type="arabicPeriod"/>
            </a:pPr>
            <a:r>
              <a:rPr lang="en-US" sz="1800" i="0" dirty="0">
                <a:latin typeface="Roboto"/>
                <a:ea typeface="Roboto"/>
                <a:cs typeface="Roboto"/>
                <a:sym typeface="Roboto"/>
              </a:rPr>
              <a:t>The ‘winners’ are the team that finishes first.</a:t>
            </a:r>
            <a:endParaRPr sz="1800" dirty="0">
              <a:latin typeface="Roboto"/>
              <a:ea typeface="Roboto"/>
              <a:cs typeface="Roboto"/>
              <a:sym typeface="Roboto"/>
            </a:endParaRPr>
          </a:p>
          <a:p>
            <a:pPr marL="228600" lvl="0" indent="-127000" algn="l" rtl="0">
              <a:lnSpc>
                <a:spcPct val="110000"/>
              </a:lnSpc>
              <a:spcBef>
                <a:spcPts val="1000"/>
              </a:spcBef>
              <a:spcAft>
                <a:spcPts val="0"/>
              </a:spcAft>
              <a:buClr>
                <a:schemeClr val="lt1"/>
              </a:buClr>
              <a:buSzPct val="100000"/>
              <a:buNone/>
            </a:pPr>
            <a:endParaRPr sz="1600" dirty="0"/>
          </a:p>
        </p:txBody>
      </p:sp>
      <p:pic>
        <p:nvPicPr>
          <p:cNvPr id="204" name="Google Shape;204;p7"/>
          <p:cNvPicPr preferRelativeResize="0"/>
          <p:nvPr/>
        </p:nvPicPr>
        <p:blipFill rotWithShape="1">
          <a:blip r:embed="rId4">
            <a:alphaModFix/>
          </a:blip>
          <a:srcRect/>
          <a:stretch/>
        </p:blipFill>
        <p:spPr>
          <a:xfrm>
            <a:off x="329305" y="1997414"/>
            <a:ext cx="4892474" cy="28631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8"/>
          <p:cNvSpPr txBox="1">
            <a:spLocks noGrp="1"/>
          </p:cNvSpPr>
          <p:nvPr>
            <p:ph type="ctrTitle"/>
          </p:nvPr>
        </p:nvSpPr>
        <p:spPr>
          <a:xfrm>
            <a:off x="848975" y="4272924"/>
            <a:ext cx="10494000" cy="741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Bookman Old Style"/>
              <a:buNone/>
            </a:pPr>
            <a:r>
              <a:rPr lang="en-US" sz="4000"/>
              <a:t>MUSICAL SOCCER</a:t>
            </a:r>
            <a:endParaRPr/>
          </a:p>
        </p:txBody>
      </p:sp>
      <p:sp>
        <p:nvSpPr>
          <p:cNvPr id="210" name="Google Shape;210;p8"/>
          <p:cNvSpPr txBox="1">
            <a:spLocks noGrp="1"/>
          </p:cNvSpPr>
          <p:nvPr>
            <p:ph type="subTitle" idx="1"/>
          </p:nvPr>
        </p:nvSpPr>
        <p:spPr>
          <a:xfrm>
            <a:off x="719528" y="5090850"/>
            <a:ext cx="10623447" cy="1767149"/>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lt1"/>
              </a:buClr>
              <a:buSzPts val="1600"/>
              <a:buNone/>
            </a:pPr>
            <a:r>
              <a:rPr lang="en-US" sz="1800" i="0" dirty="0">
                <a:latin typeface="Roboto"/>
                <a:ea typeface="Roboto"/>
                <a:cs typeface="Roboto"/>
                <a:sym typeface="Roboto"/>
              </a:rPr>
              <a:t> Place the soccer balls in the middle of the circle and make sure you have one less soccer ball than you have players. The players start on the outside of the circle and they are not allowed to go into the circle until the whistle blows. On the whistle, the players can sprint to the soccer balls. Because there is one less soccer ball, one player will be left without a ball. The player without the ball is then removed from the game and can then help the coach. Every round you will need to remove one soccer ball.</a:t>
            </a:r>
            <a:endParaRPr sz="1800" dirty="0">
              <a:latin typeface="Roboto"/>
              <a:ea typeface="Roboto"/>
              <a:cs typeface="Roboto"/>
              <a:sym typeface="Roboto"/>
            </a:endParaRPr>
          </a:p>
        </p:txBody>
      </p:sp>
      <p:pic>
        <p:nvPicPr>
          <p:cNvPr id="211" name="Google Shape;211;p8"/>
          <p:cNvPicPr preferRelativeResize="0"/>
          <p:nvPr/>
        </p:nvPicPr>
        <p:blipFill rotWithShape="1">
          <a:blip r:embed="rId4">
            <a:alphaModFix/>
          </a:blip>
          <a:srcRect t="4694" r="-2" b="18462"/>
          <a:stretch/>
        </p:blipFill>
        <p:spPr>
          <a:xfrm>
            <a:off x="2877132" y="875099"/>
            <a:ext cx="6437736" cy="3091781"/>
          </a:xfrm>
          <a:prstGeom prst="rect">
            <a:avLst/>
          </a:prstGeom>
          <a:noFill/>
          <a:ln w="190500" cap="sq" cmpd="sng">
            <a:solidFill>
              <a:srgbClr val="FFFFFF"/>
            </a:solidFill>
            <a:prstDash val="solid"/>
            <a:miter lim="800000"/>
            <a:headEnd type="none" w="sm" len="sm"/>
            <a:tailEnd type="none" w="sm" len="sm"/>
          </a:ln>
          <a:effectLst>
            <a:outerShdw blurRad="54991" dist="17780" dir="5400000" algn="ctr" rotWithShape="0">
              <a:schemeClr val="dk1">
                <a:alpha val="40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2588900" y="244125"/>
            <a:ext cx="6549300" cy="1036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sz="3200" dirty="0"/>
              <a:t>WEEK 4</a:t>
            </a:r>
            <a:endParaRPr sz="3200" dirty="0"/>
          </a:p>
        </p:txBody>
      </p:sp>
      <p:sp>
        <p:nvSpPr>
          <p:cNvPr id="217" name="Google Shape;217;p9"/>
          <p:cNvSpPr/>
          <p:nvPr/>
        </p:nvSpPr>
        <p:spPr>
          <a:xfrm>
            <a:off x="0" y="2571043"/>
            <a:ext cx="12192000" cy="5349300"/>
          </a:xfrm>
          <a:prstGeom prst="rect">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ockwell"/>
              <a:ea typeface="Rockwell"/>
              <a:cs typeface="Rockwell"/>
              <a:sym typeface="Rockwell"/>
            </a:endParaRPr>
          </a:p>
        </p:txBody>
      </p:sp>
      <p:pic>
        <p:nvPicPr>
          <p:cNvPr id="218" name="Google Shape;218;p9"/>
          <p:cNvPicPr preferRelativeResize="0"/>
          <p:nvPr/>
        </p:nvPicPr>
        <p:blipFill rotWithShape="1">
          <a:blip r:embed="rId4">
            <a:alphaModFix/>
          </a:blip>
          <a:srcRect/>
          <a:stretch/>
        </p:blipFill>
        <p:spPr>
          <a:xfrm>
            <a:off x="9737761" y="244118"/>
            <a:ext cx="2209800" cy="2571750"/>
          </a:xfrm>
          <a:prstGeom prst="rect">
            <a:avLst/>
          </a:prstGeom>
          <a:noFill/>
          <a:ln>
            <a:noFill/>
          </a:ln>
        </p:spPr>
      </p:pic>
      <p:grpSp>
        <p:nvGrpSpPr>
          <p:cNvPr id="219" name="Google Shape;219;p9"/>
          <p:cNvGrpSpPr/>
          <p:nvPr/>
        </p:nvGrpSpPr>
        <p:grpSpPr>
          <a:xfrm>
            <a:off x="526364" y="1171053"/>
            <a:ext cx="10316297" cy="5442821"/>
            <a:chOff x="-85725" y="-919908"/>
            <a:chExt cx="10444088" cy="5005625"/>
          </a:xfrm>
        </p:grpSpPr>
        <p:sp>
          <p:nvSpPr>
            <p:cNvPr id="220" name="Google Shape;220;p9"/>
            <p:cNvSpPr txBox="1"/>
            <p:nvPr/>
          </p:nvSpPr>
          <p:spPr>
            <a:xfrm>
              <a:off x="-85725" y="-919908"/>
              <a:ext cx="3900600" cy="413100"/>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chemeClr val="lt1"/>
                </a:buClr>
                <a:buSzPts val="1100"/>
                <a:buFont typeface="Rockwell"/>
                <a:buNone/>
              </a:pPr>
              <a:r>
                <a:rPr lang="en-US" sz="2000" b="1" dirty="0">
                  <a:solidFill>
                    <a:schemeClr val="lt1"/>
                  </a:solidFill>
                  <a:latin typeface="Roboto"/>
                  <a:ea typeface="Roboto"/>
                  <a:cs typeface="Roboto"/>
                  <a:sym typeface="Roboto"/>
                </a:rPr>
                <a:t>Tag </a:t>
              </a:r>
              <a:r>
                <a:rPr lang="en-US" sz="2000" b="1" i="0" dirty="0">
                  <a:solidFill>
                    <a:schemeClr val="lt1"/>
                  </a:solidFill>
                  <a:latin typeface="Roboto"/>
                  <a:ea typeface="Roboto"/>
                  <a:cs typeface="Roboto"/>
                  <a:sym typeface="Roboto"/>
                </a:rPr>
                <a:t>The Coach (With Your Ball)</a:t>
              </a:r>
              <a:endParaRPr sz="2000" b="1" dirty="0">
                <a:solidFill>
                  <a:schemeClr val="lt1"/>
                </a:solidFill>
                <a:latin typeface="Roboto"/>
                <a:ea typeface="Roboto"/>
                <a:cs typeface="Roboto"/>
                <a:sym typeface="Roboto"/>
              </a:endParaRPr>
            </a:p>
          </p:txBody>
        </p:sp>
        <p:sp>
          <p:nvSpPr>
            <p:cNvPr id="222" name="Google Shape;222;p9"/>
            <p:cNvSpPr txBox="1"/>
            <p:nvPr/>
          </p:nvSpPr>
          <p:spPr>
            <a:xfrm>
              <a:off x="-85725" y="589406"/>
              <a:ext cx="10353600" cy="3496311"/>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chemeClr val="lt1"/>
                </a:buClr>
                <a:buSzPts val="1100"/>
                <a:buFont typeface="Rockwell"/>
                <a:buNone/>
              </a:pPr>
              <a:r>
                <a:rPr lang="en-US" sz="1800" i="0" dirty="0">
                  <a:solidFill>
                    <a:schemeClr val="lt1"/>
                  </a:solidFill>
                  <a:latin typeface="Roboto"/>
                  <a:ea typeface="Roboto"/>
                  <a:cs typeface="Roboto"/>
                  <a:sym typeface="Roboto"/>
                </a:rPr>
                <a:t>This simple, fun game helps little kids start to work on their ball control and aim. </a:t>
              </a:r>
            </a:p>
            <a:p>
              <a:pPr marL="0" marR="0" lvl="0" indent="0" algn="l" rtl="0">
                <a:lnSpc>
                  <a:spcPct val="90000"/>
                </a:lnSpc>
                <a:spcBef>
                  <a:spcPts val="0"/>
                </a:spcBef>
                <a:spcAft>
                  <a:spcPts val="0"/>
                </a:spcAft>
                <a:buClr>
                  <a:schemeClr val="lt1"/>
                </a:buClr>
                <a:buSzPts val="1100"/>
                <a:buFont typeface="Rockwell"/>
                <a:buNone/>
              </a:pPr>
              <a:endParaRPr lang="en-US" sz="1800" i="0" dirty="0">
                <a:solidFill>
                  <a:schemeClr val="lt1"/>
                </a:solidFill>
                <a:latin typeface="Roboto"/>
                <a:ea typeface="Roboto"/>
                <a:cs typeface="Roboto"/>
                <a:sym typeface="Roboto"/>
              </a:endParaRPr>
            </a:p>
            <a:p>
              <a:pPr marL="0" marR="0" lvl="0" indent="0" algn="l" rtl="0">
                <a:lnSpc>
                  <a:spcPct val="90000"/>
                </a:lnSpc>
                <a:spcBef>
                  <a:spcPts val="0"/>
                </a:spcBef>
                <a:spcAft>
                  <a:spcPts val="0"/>
                </a:spcAft>
                <a:buClr>
                  <a:schemeClr val="lt1"/>
                </a:buClr>
                <a:buSzPts val="1100"/>
                <a:buFont typeface="Rockwell"/>
                <a:buNone/>
              </a:pPr>
              <a:r>
                <a:rPr lang="en-US" sz="1800" dirty="0">
                  <a:solidFill>
                    <a:schemeClr val="lt1"/>
                  </a:solidFill>
                  <a:latin typeface="Roboto"/>
                  <a:ea typeface="Roboto"/>
                  <a:cs typeface="Roboto"/>
                  <a:sym typeface="Roboto"/>
                </a:rPr>
                <a:t>You set up a box with bonces big enough for the whole team to play inside and have some space to run around 20x20 or 30x30 should be fine. Then every kids gets a ball. The goal is to kick the ball towards the coach, but you can move around and dodge. </a:t>
              </a:r>
            </a:p>
            <a:p>
              <a:pPr marL="0" marR="0" lvl="0" indent="0" algn="l" rtl="0">
                <a:lnSpc>
                  <a:spcPct val="90000"/>
                </a:lnSpc>
                <a:spcBef>
                  <a:spcPts val="0"/>
                </a:spcBef>
                <a:spcAft>
                  <a:spcPts val="0"/>
                </a:spcAft>
                <a:buClr>
                  <a:schemeClr val="lt1"/>
                </a:buClr>
                <a:buSzPts val="1100"/>
                <a:buFont typeface="Rockwell"/>
                <a:buNone/>
              </a:pPr>
              <a:endParaRPr lang="en-US" sz="1800" dirty="0">
                <a:solidFill>
                  <a:schemeClr val="lt1"/>
                </a:solidFill>
                <a:latin typeface="Roboto"/>
                <a:ea typeface="Roboto"/>
                <a:cs typeface="Roboto"/>
                <a:sym typeface="Roboto"/>
              </a:endParaRPr>
            </a:p>
            <a:p>
              <a:pPr marL="0" marR="0" lvl="0" indent="0" algn="l" rtl="0">
                <a:lnSpc>
                  <a:spcPct val="90000"/>
                </a:lnSpc>
                <a:spcBef>
                  <a:spcPts val="0"/>
                </a:spcBef>
                <a:spcAft>
                  <a:spcPts val="0"/>
                </a:spcAft>
                <a:buClr>
                  <a:schemeClr val="lt1"/>
                </a:buClr>
                <a:buSzPts val="1100"/>
                <a:buFont typeface="Rockwell"/>
                <a:buNone/>
              </a:pPr>
              <a:r>
                <a:rPr lang="en-US" sz="1800" dirty="0">
                  <a:solidFill>
                    <a:schemeClr val="lt1"/>
                  </a:solidFill>
                  <a:latin typeface="Roboto"/>
                  <a:ea typeface="Roboto"/>
                  <a:cs typeface="Roboto"/>
                  <a:sym typeface="Roboto"/>
                </a:rPr>
                <a:t>Once everyone is ready inside the box, explain they have to stay within the bounds and keep the balls inside the box. Keep rounds short, only 2-5 minutes. </a:t>
              </a:r>
            </a:p>
            <a:p>
              <a:pPr marL="0" marR="0" lvl="0" indent="0" algn="l" rtl="0">
                <a:lnSpc>
                  <a:spcPct val="90000"/>
                </a:lnSpc>
                <a:spcBef>
                  <a:spcPts val="0"/>
                </a:spcBef>
                <a:spcAft>
                  <a:spcPts val="0"/>
                </a:spcAft>
                <a:buClr>
                  <a:schemeClr val="lt1"/>
                </a:buClr>
                <a:buSzPts val="1100"/>
                <a:buFont typeface="Rockwell"/>
                <a:buNone/>
              </a:pPr>
              <a:endParaRPr lang="en-US" sz="1800" dirty="0">
                <a:solidFill>
                  <a:schemeClr val="lt1"/>
                </a:solidFill>
                <a:latin typeface="Roboto"/>
                <a:ea typeface="Roboto"/>
                <a:cs typeface="Roboto"/>
                <a:sym typeface="Roboto"/>
              </a:endParaRPr>
            </a:p>
            <a:p>
              <a:pPr marL="0" marR="0" lvl="0" indent="0" algn="l" rtl="0">
                <a:lnSpc>
                  <a:spcPct val="90000"/>
                </a:lnSpc>
                <a:spcBef>
                  <a:spcPts val="0"/>
                </a:spcBef>
                <a:spcAft>
                  <a:spcPts val="0"/>
                </a:spcAft>
                <a:buClr>
                  <a:schemeClr val="lt1"/>
                </a:buClr>
                <a:buSzPts val="1100"/>
                <a:buFont typeface="Rockwell"/>
                <a:buNone/>
              </a:pPr>
              <a:r>
                <a:rPr lang="en-US" sz="1800" dirty="0">
                  <a:solidFill>
                    <a:schemeClr val="lt1"/>
                  </a:solidFill>
                  <a:latin typeface="Roboto"/>
                  <a:ea typeface="Roboto"/>
                  <a:cs typeface="Roboto"/>
                  <a:sym typeface="Roboto"/>
                </a:rPr>
                <a:t>Players can begin dribbling and shooting on your signal, but you should move around. Don’t go too fast. They aren’t that coordinated yet, but keep it challenging. </a:t>
              </a:r>
            </a:p>
            <a:p>
              <a:pPr marL="0" marR="0" lvl="0" indent="0" algn="l" rtl="0">
                <a:lnSpc>
                  <a:spcPct val="90000"/>
                </a:lnSpc>
                <a:spcBef>
                  <a:spcPts val="0"/>
                </a:spcBef>
                <a:spcAft>
                  <a:spcPts val="0"/>
                </a:spcAft>
                <a:buClr>
                  <a:schemeClr val="lt1"/>
                </a:buClr>
                <a:buSzPts val="1100"/>
                <a:buFont typeface="Rockwell"/>
                <a:buNone/>
              </a:pPr>
              <a:endParaRPr lang="en-US" sz="1800" dirty="0">
                <a:solidFill>
                  <a:schemeClr val="lt1"/>
                </a:solidFill>
                <a:latin typeface="Roboto"/>
                <a:ea typeface="Roboto"/>
                <a:cs typeface="Roboto"/>
                <a:sym typeface="Roboto"/>
              </a:endParaRPr>
            </a:p>
            <a:p>
              <a:pPr marL="0" marR="0" lvl="0" indent="0" algn="l" rtl="0">
                <a:lnSpc>
                  <a:spcPct val="90000"/>
                </a:lnSpc>
                <a:spcBef>
                  <a:spcPts val="0"/>
                </a:spcBef>
                <a:spcAft>
                  <a:spcPts val="0"/>
                </a:spcAft>
                <a:buClr>
                  <a:schemeClr val="lt1"/>
                </a:buClr>
                <a:buSzPts val="1100"/>
                <a:buFont typeface="Rockwell"/>
                <a:buNone/>
              </a:pPr>
              <a:r>
                <a:rPr lang="en-US" sz="1800" dirty="0">
                  <a:solidFill>
                    <a:schemeClr val="lt1"/>
                  </a:solidFill>
                  <a:latin typeface="Roboto"/>
                  <a:ea typeface="Roboto"/>
                  <a:cs typeface="Roboto"/>
                  <a:sym typeface="Roboto"/>
                </a:rPr>
                <a:t>Any kid who gets the coach with their ball gets to name an animal and you have to make the sound of that animal. </a:t>
              </a:r>
              <a:endParaRPr sz="1800" dirty="0">
                <a:solidFill>
                  <a:schemeClr val="lt1"/>
                </a:solidFill>
                <a:latin typeface="Roboto"/>
                <a:ea typeface="Roboto"/>
                <a:cs typeface="Roboto"/>
                <a:sym typeface="Roboto"/>
              </a:endParaRPr>
            </a:p>
          </p:txBody>
        </p:sp>
        <p:sp>
          <p:nvSpPr>
            <p:cNvPr id="233" name="Google Shape;233;p9"/>
            <p:cNvSpPr/>
            <p:nvPr/>
          </p:nvSpPr>
          <p:spPr>
            <a:xfrm>
              <a:off x="4763" y="2572802"/>
              <a:ext cx="10353600" cy="41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3237" y="3672617"/>
              <a:ext cx="10353600" cy="41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2042</Words>
  <Application>Microsoft Office PowerPoint</Application>
  <PresentationFormat>Widescreen</PresentationFormat>
  <Paragraphs>102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Rockwell</vt:lpstr>
      <vt:lpstr>Roboto</vt:lpstr>
      <vt:lpstr>Calibri</vt:lpstr>
      <vt:lpstr>Geo</vt:lpstr>
      <vt:lpstr>Bookman Old Style</vt:lpstr>
      <vt:lpstr>Arial</vt:lpstr>
      <vt:lpstr>Roboto Condensed</vt:lpstr>
      <vt:lpstr>Damask</vt:lpstr>
      <vt:lpstr>SATURDAY APRIL 22ND - SATURDAY JUNE 3RD</vt:lpstr>
      <vt:lpstr> EACH WEEK PLEASE START OFF WITH THE DRILL OF DRIBBLING THROUGH THE CONES. EACH WEEK YOU WILL HAVE THIS DRILL AND 2 OTHERS TO TRY AND INCORPORATE INTO THE PRACTICE.</vt:lpstr>
      <vt:lpstr>WEEK 1  RED LIGHT GREEN LIGHT SET UP A 15×15 GRID FOR THE PLAYERS WITH CONES AND GIVE EVERY KID A BALL.  THE GOAL HERE IS A LOT LIKE REGULAR RED LIGHT GREEN LIGHT, WHERE KIDS WORK ON THEIR LISTENING SKILLS AND FOLLOW DIRECTIONS, BUT IN THIS DRILL, THEY DO IT WHILE DRIBBLING AND AVOIDING OTHER PLAYERS. RLGL HELPS WITH DRIBBLING, FAST AND SLOW MOVEMENT CHANGES, AWARENESS OF THEIR SURROUNDINGS, AND FOCUS.  ONCE EVERYONE IS SET UP WITH THEIR BALL, EXPLAIN THAT THEY CANNOT LEAVE THE BIG SQUARE WITH THEIR BODIES OR BALLS, AND NO ONE CAN KICK ANOTHER PLAYER’S BALL.  TELL THEM THAT A ‘RED LIGHT’ MEANS STOPPING THE BALL BETWEEN THEIR FEET OR WITH 1 FOOT ON TOP.  START SLOWLY WITH THE USUAL RED, YELLOW, AND GREEN LIGHT COMMANDS. NO ONE GETS PUT ‘OUT,’ THOUGH. AS THEY GET THE HANG OF IT, SWITCH UP THE PACE SO COMMANDS COME FASTER OR THERE ARE LONGER DURATIONS. </vt:lpstr>
      <vt:lpstr>DRIBBLE TAG </vt:lpstr>
      <vt:lpstr>WEEK 2 TAP MOVE TAP </vt:lpstr>
      <vt:lpstr>GUARD THE SPACESHIP </vt:lpstr>
      <vt:lpstr>WEEK 3</vt:lpstr>
      <vt:lpstr>MUSICAL SOCCER</vt:lpstr>
      <vt:lpstr>WEEK 4</vt:lpstr>
      <vt:lpstr>MINI GOALS</vt:lpstr>
      <vt:lpstr>TRIANGLES</vt:lpstr>
      <vt:lpstr>WEEK 5</vt:lpstr>
      <vt:lpstr>PASS, RUN, AND SHOOT</vt:lpstr>
      <vt:lpstr>WEEK 6 SHARKS AND MINNOWS </vt:lpstr>
      <vt:lpstr>1V1 DEFENDING DRILL </vt:lpstr>
      <vt:lpstr>HELPFUL HINTS:</vt:lpstr>
      <vt:lpstr>RESOURCES USED FOR POWER POINT AND HELPFUL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SATURDAY APRIL 22ND - SATURDAY JUNE 3RD</dc:title>
  <dc:creator>Kuk, Steven P</dc:creator>
  <cp:lastModifiedBy>Mark Ferreira</cp:lastModifiedBy>
  <cp:revision>4</cp:revision>
  <dcterms:created xsi:type="dcterms:W3CDTF">2023-04-18T14:28:20Z</dcterms:created>
  <dcterms:modified xsi:type="dcterms:W3CDTF">2023-04-21T17:28:43Z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287626a-08a2-4c98-8ba7-2707f552d7d4_Enabled">
    <vt:lpwstr>true</vt:lpwstr>
  </property>
  <property fmtid="{D5CDD505-2E9C-101B-9397-08002B2CF9AE}" pid="3" name="MSIP_Label_4287626a-08a2-4c98-8ba7-2707f552d7d4_SetDate">
    <vt:lpwstr>2023-04-18T14:31:51Z</vt:lpwstr>
  </property>
  <property fmtid="{D5CDD505-2E9C-101B-9397-08002B2CF9AE}" pid="4" name="MSIP_Label_4287626a-08a2-4c98-8ba7-2707f552d7d4_Method">
    <vt:lpwstr>Standard</vt:lpwstr>
  </property>
  <property fmtid="{D5CDD505-2E9C-101B-9397-08002B2CF9AE}" pid="5" name="MSIP_Label_4287626a-08a2-4c98-8ba7-2707f552d7d4_Name">
    <vt:lpwstr>4287626a-08a2-4c98-8ba7-2707f552d7d4</vt:lpwstr>
  </property>
  <property fmtid="{D5CDD505-2E9C-101B-9397-08002B2CF9AE}" pid="6" name="MSIP_Label_4287626a-08a2-4c98-8ba7-2707f552d7d4_SiteId">
    <vt:lpwstr>c9797bcf-8071-4c75-9ff0-5e2c6d7f5d4d</vt:lpwstr>
  </property>
  <property fmtid="{D5CDD505-2E9C-101B-9397-08002B2CF9AE}" pid="7" name="MSIP_Label_4287626a-08a2-4c98-8ba7-2707f552d7d4_ActionId">
    <vt:lpwstr>7a0a4dc1-f814-45b7-88b0-40f74398d1fe</vt:lpwstr>
  </property>
  <property fmtid="{D5CDD505-2E9C-101B-9397-08002B2CF9AE}" pid="8" name="MSIP_Label_4287626a-08a2-4c98-8ba7-2707f552d7d4_ContentBits">
    <vt:lpwstr>0</vt:lpwstr>
  </property>
</Properties>
</file>